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3" r:id="rId3"/>
    <p:sldId id="276" r:id="rId4"/>
    <p:sldId id="277" r:id="rId5"/>
    <p:sldId id="275" r:id="rId6"/>
    <p:sldId id="257" r:id="rId7"/>
    <p:sldId id="272" r:id="rId8"/>
    <p:sldId id="262" r:id="rId9"/>
    <p:sldId id="264" r:id="rId10"/>
    <p:sldId id="267" r:id="rId11"/>
    <p:sldId id="274" r:id="rId12"/>
    <p:sldId id="263" r:id="rId13"/>
    <p:sldId id="265" r:id="rId14"/>
    <p:sldId id="268" r:id="rId15"/>
    <p:sldId id="269" r:id="rId16"/>
    <p:sldId id="270" r:id="rId17"/>
    <p:sldId id="271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00"/>
    <a:srgbClr val="EC13F1"/>
    <a:srgbClr val="ED2AF2"/>
    <a:srgbClr val="F159F5"/>
    <a:srgbClr val="33CC33"/>
    <a:srgbClr val="AF24DA"/>
    <a:srgbClr val="FEF206"/>
    <a:srgbClr val="A020A3"/>
    <a:srgbClr val="780000"/>
    <a:srgbClr val="43DD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108" y="49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avi>
</file>

<file path=ppt/media/media2.mp4>
</file>

<file path=ppt/media/media3.avi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5FF110-C868-42D3-B5E6-240CD50DFF39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AB302-6763-4E75-90C3-F1BCB29DF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96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3" descr="C:\lasso\My Dropbox\PerkWeb\PerkLogo2010-base-with-text-300dpi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3886200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" descr="C:\lasso\PerkFacilities\PerkWeb\images\logo-Queens.gif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463" y="5872163"/>
            <a:ext cx="1227137" cy="83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4174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7800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2" name="Picture 1" descr="C:\lasso\PerkFacilities\PerkWeb\images\logo-Queens.gif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6248400"/>
            <a:ext cx="688975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7" descr="C:\lasso\My Dropbox\PerkWeb\PerkLogo2010-base-white-round-45dpi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2484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143000" y="6356350"/>
            <a:ext cx="6019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7239000" y="6356350"/>
            <a:ext cx="533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- </a:t>
            </a:r>
            <a:fld id="{9FCF0F87-2AA1-4A75-81C9-3ACA5C735B30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7011715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7800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6" name="Picture 1" descr="C:\lasso\PerkFacilities\PerkWeb\images\logo-Queens.gif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6248400"/>
            <a:ext cx="688975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 descr="C:\lasso\My Dropbox\PerkWeb\PerkLogo2010-base-white-round-45dpi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2484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143000" y="6356350"/>
            <a:ext cx="6019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7239000" y="6356350"/>
            <a:ext cx="533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- </a:t>
            </a:r>
            <a:fld id="{9FCF0F87-2AA1-4A75-81C9-3ACA5C735B30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8026724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C:\lasso\PerkFacilities\PerkWeb\images\logo-Queens.gif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6248400"/>
            <a:ext cx="688975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C:\lasso\My Dropbox\PerkWeb\PerkLogo2010-base-white-round-45dpi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2484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143000" y="6356350"/>
            <a:ext cx="6019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7239000" y="6356350"/>
            <a:ext cx="533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- </a:t>
            </a:r>
            <a:fld id="{9FCF0F87-2AA1-4A75-81C9-3ACA5C735B30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544388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5400"/>
            <a:ext cx="8229600" cy="4830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6019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 smtClean="0"/>
              <a:t>Laboratory for Percutaneous Surgery (The Perk Lab) – Copyright © Queen’s University, 2016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39000" y="635635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D30372AC-A250-428F-9F6B-C770C773E9F1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2007742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2" Type="http://schemas.microsoft.com/office/2007/relationships/media" Target="../media/media3.avi"/><Relationship Id="rId1" Type="http://schemas.openxmlformats.org/officeDocument/2006/relationships/video" Target="NULL" TargetMode="Externa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image" Target="../media/image10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848600" cy="1470025"/>
          </a:xfrm>
        </p:spPr>
        <p:txBody>
          <a:bodyPr/>
          <a:lstStyle/>
          <a:p>
            <a:r>
              <a:rPr lang="en-US" dirty="0" smtClean="0"/>
              <a:t>Scoliosis visualization using ultrasound accessible landmarks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3886200"/>
            <a:ext cx="6934200" cy="1752600"/>
          </a:xfrm>
        </p:spPr>
        <p:txBody>
          <a:bodyPr/>
          <a:lstStyle/>
          <a:p>
            <a:r>
              <a:rPr lang="en-US" dirty="0" smtClean="0"/>
              <a:t>Ben Church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41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/>
          <p:cNvSpPr>
            <a:spLocks noChangeAspect="1"/>
          </p:cNvSpPr>
          <p:nvPr/>
        </p:nvSpPr>
        <p:spPr>
          <a:xfrm>
            <a:off x="4784545" y="3089029"/>
            <a:ext cx="516657" cy="521068"/>
          </a:xfrm>
          <a:prstGeom prst="ellipse">
            <a:avLst/>
          </a:prstGeom>
          <a:solidFill>
            <a:srgbClr val="00B000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4534699" y="3348403"/>
            <a:ext cx="542927" cy="15679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4918496" y="1676400"/>
            <a:ext cx="3268803" cy="3457507"/>
            <a:chOff x="4918496" y="2041851"/>
            <a:chExt cx="3268803" cy="3457507"/>
          </a:xfrm>
        </p:grpSpPr>
        <p:sp>
          <p:nvSpPr>
            <p:cNvPr id="7" name="Cube 6"/>
            <p:cNvSpPr/>
            <p:nvPr/>
          </p:nvSpPr>
          <p:spPr>
            <a:xfrm>
              <a:off x="5407762" y="3020371"/>
              <a:ext cx="1936657" cy="1733566"/>
            </a:xfrm>
            <a:prstGeom prst="cube">
              <a:avLst/>
            </a:prstGeom>
            <a:gradFill flip="none" rotWithShape="1">
              <a:gsLst>
                <a:gs pos="0">
                  <a:schemeClr val="dk1">
                    <a:tint val="50000"/>
                    <a:satMod val="300000"/>
                  </a:schemeClr>
                </a:gs>
                <a:gs pos="35000">
                  <a:schemeClr val="dk1">
                    <a:tint val="37000"/>
                    <a:satMod val="300000"/>
                  </a:schemeClr>
                </a:gs>
                <a:gs pos="100000">
                  <a:schemeClr val="dk1">
                    <a:tint val="15000"/>
                    <a:satMod val="350000"/>
                  </a:schemeClr>
                </a:gs>
              </a:gsLst>
              <a:lin ang="10800000" scaled="1"/>
              <a:tileRect/>
            </a:gradFill>
            <a:effectLst>
              <a:outerShdw blurRad="76200" dir="18600000" sy="23000" kx="-1200000" algn="bl" rotWithShape="0">
                <a:prstClr val="black">
                  <a:alpha val="6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V="1">
              <a:off x="5407762" y="2514600"/>
              <a:ext cx="0" cy="9144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V="1">
              <a:off x="4918496" y="4767756"/>
              <a:ext cx="489266" cy="73160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 flipV="1">
              <a:off x="6906269" y="4740119"/>
              <a:ext cx="1066800" cy="27636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295967" y="4660958"/>
              <a:ext cx="4140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/>
                <a:t>A</a:t>
              </a:r>
              <a:endParaRPr lang="en-US" sz="36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773209" y="4660958"/>
              <a:ext cx="4140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/>
                <a:t>R</a:t>
              </a:r>
              <a:endParaRPr lang="en-US" sz="36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503012" y="2041851"/>
              <a:ext cx="4140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/>
                <a:t>S</a:t>
              </a:r>
              <a:endParaRPr lang="en-US" sz="3600" b="1" dirty="0"/>
            </a:p>
          </p:txBody>
        </p:sp>
      </p:grpSp>
      <p:sp>
        <p:nvSpPr>
          <p:cNvPr id="44" name="Oval 43"/>
          <p:cNvSpPr>
            <a:spLocks noChangeAspect="1"/>
          </p:cNvSpPr>
          <p:nvPr/>
        </p:nvSpPr>
        <p:spPr>
          <a:xfrm>
            <a:off x="6224229" y="2308849"/>
            <a:ext cx="516657" cy="521068"/>
          </a:xfrm>
          <a:prstGeom prst="ellipse">
            <a:avLst/>
          </a:prstGeom>
          <a:solidFill>
            <a:srgbClr val="00B000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/>
          <p:cNvCxnSpPr/>
          <p:nvPr/>
        </p:nvCxnSpPr>
        <p:spPr>
          <a:xfrm flipV="1">
            <a:off x="6015736" y="2534425"/>
            <a:ext cx="511981" cy="25759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>
            <a:spLocks noChangeAspect="1"/>
          </p:cNvSpPr>
          <p:nvPr/>
        </p:nvSpPr>
        <p:spPr>
          <a:xfrm>
            <a:off x="5042427" y="1973076"/>
            <a:ext cx="393192" cy="396549"/>
          </a:xfrm>
          <a:prstGeom prst="ellipse">
            <a:avLst/>
          </a:prstGeom>
          <a:solidFill>
            <a:srgbClr val="00B000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4876664" y="2153508"/>
            <a:ext cx="390663" cy="1628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– Normal Vector Offset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3886200" cy="4830763"/>
          </a:xfrm>
        </p:spPr>
        <p:txBody>
          <a:bodyPr>
            <a:normAutofit/>
          </a:bodyPr>
          <a:lstStyle/>
          <a:p>
            <a:r>
              <a:rPr lang="en-US" dirty="0" smtClean="0"/>
              <a:t>Duplicates sets of fiducials using vectors normal to spinal curvature</a:t>
            </a:r>
          </a:p>
          <a:p>
            <a:r>
              <a:rPr lang="en-US" dirty="0" smtClean="0"/>
              <a:t>Accounts for:</a:t>
            </a:r>
          </a:p>
          <a:p>
            <a:pPr lvl="1"/>
            <a:r>
              <a:rPr lang="en-US" dirty="0" smtClean="0"/>
              <a:t>Model lengths</a:t>
            </a:r>
          </a:p>
          <a:p>
            <a:pPr lvl="1"/>
            <a:r>
              <a:rPr lang="en-US" dirty="0" smtClean="0"/>
              <a:t>Anterior-posterior geometry</a:t>
            </a:r>
          </a:p>
          <a:p>
            <a:pPr lvl="1"/>
            <a:r>
              <a:rPr lang="en-US" dirty="0" smtClean="0"/>
              <a:t>Rotation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10</a:t>
            </a:fld>
            <a:r>
              <a:rPr lang="en-US" smtClean="0"/>
              <a:t> -</a:t>
            </a:r>
            <a:endParaRPr lang="en-US"/>
          </a:p>
        </p:txBody>
      </p:sp>
      <p:sp>
        <p:nvSpPr>
          <p:cNvPr id="69" name="Oval 68"/>
          <p:cNvSpPr>
            <a:spLocks noChangeAspect="1"/>
          </p:cNvSpPr>
          <p:nvPr/>
        </p:nvSpPr>
        <p:spPr>
          <a:xfrm>
            <a:off x="5975824" y="2933323"/>
            <a:ext cx="589761" cy="594796"/>
          </a:xfrm>
          <a:prstGeom prst="ellipse">
            <a:avLst/>
          </a:prstGeom>
          <a:solidFill>
            <a:srgbClr val="00B000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>
            <a:spLocks noChangeAspect="1"/>
          </p:cNvSpPr>
          <p:nvPr/>
        </p:nvSpPr>
        <p:spPr>
          <a:xfrm>
            <a:off x="5045450" y="4600955"/>
            <a:ext cx="600223" cy="605347"/>
          </a:xfrm>
          <a:prstGeom prst="ellipse">
            <a:avLst/>
          </a:prstGeom>
          <a:solidFill>
            <a:srgbClr val="00B000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>
            <a:spLocks noChangeAspect="1"/>
          </p:cNvSpPr>
          <p:nvPr/>
        </p:nvSpPr>
        <p:spPr>
          <a:xfrm>
            <a:off x="6366319" y="4270339"/>
            <a:ext cx="608833" cy="614031"/>
          </a:xfrm>
          <a:prstGeom prst="ellipse">
            <a:avLst/>
          </a:prstGeom>
          <a:solidFill>
            <a:srgbClr val="00B000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>
            <a:spLocks noChangeAspect="1"/>
          </p:cNvSpPr>
          <p:nvPr/>
        </p:nvSpPr>
        <p:spPr>
          <a:xfrm>
            <a:off x="7332228" y="1207120"/>
            <a:ext cx="393192" cy="396549"/>
          </a:xfrm>
          <a:prstGeom prst="ellipse">
            <a:avLst/>
          </a:prstGeom>
          <a:solidFill>
            <a:srgbClr val="EC13F1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>
            <a:spLocks noChangeAspect="1"/>
          </p:cNvSpPr>
          <p:nvPr/>
        </p:nvSpPr>
        <p:spPr>
          <a:xfrm>
            <a:off x="8385723" y="1226055"/>
            <a:ext cx="393192" cy="396549"/>
          </a:xfrm>
          <a:prstGeom prst="ellipse">
            <a:avLst/>
          </a:prstGeom>
          <a:solidFill>
            <a:srgbClr val="EC13F1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>
            <a:spLocks noChangeAspect="1"/>
          </p:cNvSpPr>
          <p:nvPr/>
        </p:nvSpPr>
        <p:spPr>
          <a:xfrm>
            <a:off x="7254383" y="2284487"/>
            <a:ext cx="393192" cy="396549"/>
          </a:xfrm>
          <a:prstGeom prst="ellipse">
            <a:avLst/>
          </a:prstGeom>
          <a:solidFill>
            <a:srgbClr val="EC13F1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>
            <a:spLocks noChangeAspect="1"/>
          </p:cNvSpPr>
          <p:nvPr/>
        </p:nvSpPr>
        <p:spPr>
          <a:xfrm>
            <a:off x="8354192" y="2314458"/>
            <a:ext cx="393192" cy="396549"/>
          </a:xfrm>
          <a:prstGeom prst="ellipse">
            <a:avLst/>
          </a:prstGeom>
          <a:solidFill>
            <a:srgbClr val="EC13F1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/>
          <p:cNvSpPr>
            <a:spLocks noChangeAspect="1"/>
          </p:cNvSpPr>
          <p:nvPr/>
        </p:nvSpPr>
        <p:spPr>
          <a:xfrm>
            <a:off x="7263810" y="3351787"/>
            <a:ext cx="393192" cy="396549"/>
          </a:xfrm>
          <a:prstGeom prst="ellipse">
            <a:avLst/>
          </a:prstGeom>
          <a:solidFill>
            <a:srgbClr val="EC13F1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>
            <a:spLocks noChangeAspect="1"/>
          </p:cNvSpPr>
          <p:nvPr/>
        </p:nvSpPr>
        <p:spPr>
          <a:xfrm>
            <a:off x="8374036" y="3387395"/>
            <a:ext cx="393192" cy="396549"/>
          </a:xfrm>
          <a:prstGeom prst="ellipse">
            <a:avLst/>
          </a:prstGeom>
          <a:solidFill>
            <a:srgbClr val="EC13F1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 flipV="1">
            <a:off x="5857390" y="3199371"/>
            <a:ext cx="416675" cy="62194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4724400" y="4862071"/>
            <a:ext cx="683362" cy="35010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6242335" y="4585259"/>
            <a:ext cx="463265" cy="46234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flipV="1">
            <a:off x="7124308" y="1371600"/>
            <a:ext cx="419492" cy="60147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 flipV="1">
            <a:off x="8273796" y="1405394"/>
            <a:ext cx="336804" cy="53809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 flipV="1">
            <a:off x="7114881" y="2448334"/>
            <a:ext cx="359240" cy="55967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V="1">
            <a:off x="8273796" y="2488972"/>
            <a:ext cx="303156" cy="482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/>
          <p:nvPr/>
        </p:nvCxnSpPr>
        <p:spPr>
          <a:xfrm flipV="1">
            <a:off x="7124308" y="3528119"/>
            <a:ext cx="356963" cy="52062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 flipV="1">
            <a:off x="8273796" y="3560618"/>
            <a:ext cx="303156" cy="50554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>
            <a:spLocks noChangeAspect="1"/>
          </p:cNvSpPr>
          <p:nvPr/>
        </p:nvSpPr>
        <p:spPr>
          <a:xfrm>
            <a:off x="4684434" y="2118051"/>
            <a:ext cx="393192" cy="396549"/>
          </a:xfrm>
          <a:prstGeom prst="ellipse">
            <a:avLst/>
          </a:prstGeom>
          <a:solidFill>
            <a:srgbClr val="00B000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5757408" y="2514600"/>
            <a:ext cx="516657" cy="521068"/>
          </a:xfrm>
          <a:prstGeom prst="ellipse">
            <a:avLst/>
          </a:prstGeom>
          <a:solidFill>
            <a:srgbClr val="00B000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4276371" y="3276600"/>
            <a:ext cx="516657" cy="521068"/>
          </a:xfrm>
          <a:prstGeom prst="ellipse">
            <a:avLst/>
          </a:prstGeom>
          <a:solidFill>
            <a:srgbClr val="00B000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5536919" y="3505200"/>
            <a:ext cx="640942" cy="646414"/>
          </a:xfrm>
          <a:prstGeom prst="ellipse">
            <a:avLst/>
          </a:prstGeom>
          <a:solidFill>
            <a:srgbClr val="00B000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4376439" y="4893423"/>
            <a:ext cx="640942" cy="646414"/>
          </a:xfrm>
          <a:prstGeom prst="ellipse">
            <a:avLst/>
          </a:prstGeom>
          <a:solidFill>
            <a:srgbClr val="00B000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>
            <a:spLocks noChangeAspect="1"/>
          </p:cNvSpPr>
          <p:nvPr/>
        </p:nvSpPr>
        <p:spPr>
          <a:xfrm>
            <a:off x="5943600" y="4724400"/>
            <a:ext cx="640942" cy="646414"/>
          </a:xfrm>
          <a:prstGeom prst="ellipse">
            <a:avLst/>
          </a:prstGeom>
          <a:solidFill>
            <a:srgbClr val="00B000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6934200" y="1752600"/>
            <a:ext cx="393192" cy="396549"/>
          </a:xfrm>
          <a:prstGeom prst="ellipse">
            <a:avLst/>
          </a:prstGeom>
          <a:solidFill>
            <a:srgbClr val="EC13F1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8077200" y="1752600"/>
            <a:ext cx="393192" cy="396549"/>
          </a:xfrm>
          <a:prstGeom prst="ellipse">
            <a:avLst/>
          </a:prstGeom>
          <a:solidFill>
            <a:srgbClr val="EC13F1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6929454" y="2802822"/>
            <a:ext cx="393192" cy="396549"/>
          </a:xfrm>
          <a:prstGeom prst="ellipse">
            <a:avLst/>
          </a:prstGeom>
          <a:solidFill>
            <a:srgbClr val="EC13F1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8077200" y="2785352"/>
            <a:ext cx="393192" cy="396549"/>
          </a:xfrm>
          <a:prstGeom prst="ellipse">
            <a:avLst/>
          </a:prstGeom>
          <a:solidFill>
            <a:srgbClr val="EC13F1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6929454" y="3821316"/>
            <a:ext cx="393192" cy="396549"/>
          </a:xfrm>
          <a:prstGeom prst="ellipse">
            <a:avLst/>
          </a:prstGeom>
          <a:solidFill>
            <a:srgbClr val="EC13F1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8077200" y="3870651"/>
            <a:ext cx="393192" cy="396549"/>
          </a:xfrm>
          <a:prstGeom prst="ellipse">
            <a:avLst/>
          </a:prstGeom>
          <a:solidFill>
            <a:srgbClr val="EC13F1"/>
          </a:soli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4534699" y="2316325"/>
            <a:ext cx="346331" cy="122080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881030" y="2316325"/>
            <a:ext cx="1134706" cy="4690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5857390" y="2802822"/>
            <a:ext cx="158346" cy="10255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 flipV="1">
            <a:off x="4888677" y="2316325"/>
            <a:ext cx="1127059" cy="475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724400" y="2322731"/>
            <a:ext cx="171381" cy="29350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4534699" y="3537134"/>
            <a:ext cx="1322691" cy="29127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6015736" y="2792018"/>
            <a:ext cx="248335" cy="22555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 flipV="1">
            <a:off x="4511946" y="3537134"/>
            <a:ext cx="1363758" cy="29127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 flipV="1">
            <a:off x="4511946" y="3537134"/>
            <a:ext cx="194312" cy="167504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681792" y="5047607"/>
            <a:ext cx="1582279" cy="21019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H="1">
            <a:off x="4681792" y="5047607"/>
            <a:ext cx="1582279" cy="21019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5857390" y="3828407"/>
            <a:ext cx="384945" cy="13055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V="1">
            <a:off x="7124308" y="1895573"/>
            <a:ext cx="0" cy="113066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7124308" y="1943492"/>
            <a:ext cx="118149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 flipH="1" flipV="1">
            <a:off x="7124308" y="1943492"/>
            <a:ext cx="1149488" cy="738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V="1">
            <a:off x="8273796" y="1895573"/>
            <a:ext cx="0" cy="110552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 flipV="1">
            <a:off x="7124308" y="1943492"/>
            <a:ext cx="0" cy="207609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>
          <a:xfrm>
            <a:off x="7114881" y="2988533"/>
            <a:ext cx="1181492" cy="94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 flipV="1">
            <a:off x="8273796" y="1943492"/>
            <a:ext cx="0" cy="212543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 flipH="1">
            <a:off x="7066834" y="2988533"/>
            <a:ext cx="1264437" cy="94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H="1" flipV="1">
            <a:off x="7114409" y="2955539"/>
            <a:ext cx="10370" cy="11147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>
            <a:off x="7092305" y="4048742"/>
            <a:ext cx="1198518" cy="1742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 flipH="1" flipV="1">
            <a:off x="7114409" y="4048742"/>
            <a:ext cx="1159387" cy="87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 flipV="1">
            <a:off x="8273796" y="2955539"/>
            <a:ext cx="0" cy="111062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>
            <a:spLocks noChangeAspect="1"/>
          </p:cNvSpPr>
          <p:nvPr/>
        </p:nvSpPr>
        <p:spPr>
          <a:xfrm>
            <a:off x="4676275" y="2123975"/>
            <a:ext cx="393192" cy="396549"/>
          </a:xfrm>
          <a:prstGeom prst="ellipse">
            <a:avLst/>
          </a:prstGeom>
          <a:gradFill>
            <a:gsLst>
              <a:gs pos="0">
                <a:srgbClr val="EC13F1"/>
              </a:gs>
              <a:gs pos="100000">
                <a:srgbClr val="00B00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>
            <a:spLocks noChangeAspect="1"/>
          </p:cNvSpPr>
          <p:nvPr/>
        </p:nvSpPr>
        <p:spPr>
          <a:xfrm>
            <a:off x="5755206" y="2497344"/>
            <a:ext cx="524950" cy="529432"/>
          </a:xfrm>
          <a:prstGeom prst="ellipse">
            <a:avLst/>
          </a:prstGeom>
          <a:gradFill>
            <a:gsLst>
              <a:gs pos="0">
                <a:srgbClr val="EC13F1"/>
              </a:gs>
              <a:gs pos="100000">
                <a:srgbClr val="00B00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>
            <a:spLocks noChangeAspect="1"/>
          </p:cNvSpPr>
          <p:nvPr/>
        </p:nvSpPr>
        <p:spPr>
          <a:xfrm>
            <a:off x="4268078" y="3257505"/>
            <a:ext cx="524950" cy="529432"/>
          </a:xfrm>
          <a:prstGeom prst="ellipse">
            <a:avLst/>
          </a:prstGeom>
          <a:gradFill>
            <a:gsLst>
              <a:gs pos="0">
                <a:srgbClr val="EC13F1"/>
              </a:gs>
              <a:gs pos="100000">
                <a:srgbClr val="00B00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>
            <a:spLocks noChangeAspect="1"/>
          </p:cNvSpPr>
          <p:nvPr/>
        </p:nvSpPr>
        <p:spPr>
          <a:xfrm>
            <a:off x="5534769" y="3512535"/>
            <a:ext cx="636503" cy="641937"/>
          </a:xfrm>
          <a:prstGeom prst="ellipse">
            <a:avLst/>
          </a:prstGeom>
          <a:gradFill>
            <a:gsLst>
              <a:gs pos="0">
                <a:srgbClr val="EC13F1"/>
              </a:gs>
              <a:gs pos="100000">
                <a:srgbClr val="00B00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>
            <a:spLocks noChangeAspect="1"/>
          </p:cNvSpPr>
          <p:nvPr/>
        </p:nvSpPr>
        <p:spPr>
          <a:xfrm>
            <a:off x="4378658" y="4897900"/>
            <a:ext cx="636503" cy="641937"/>
          </a:xfrm>
          <a:prstGeom prst="ellipse">
            <a:avLst/>
          </a:prstGeom>
          <a:gradFill>
            <a:gsLst>
              <a:gs pos="0">
                <a:srgbClr val="EC13F1"/>
              </a:gs>
              <a:gs pos="100000">
                <a:srgbClr val="00B00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>
            <a:spLocks noChangeAspect="1"/>
          </p:cNvSpPr>
          <p:nvPr/>
        </p:nvSpPr>
        <p:spPr>
          <a:xfrm>
            <a:off x="5939671" y="4720675"/>
            <a:ext cx="636503" cy="641937"/>
          </a:xfrm>
          <a:prstGeom prst="ellipse">
            <a:avLst/>
          </a:prstGeom>
          <a:gradFill>
            <a:gsLst>
              <a:gs pos="0">
                <a:srgbClr val="EC13F1"/>
              </a:gs>
              <a:gs pos="100000">
                <a:srgbClr val="00B00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495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500"/>
                            </p:stCondLst>
                            <p:childTnLst>
                              <p:par>
                                <p:cTn id="8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000"/>
                            </p:stCondLst>
                            <p:childTnLst>
                              <p:par>
                                <p:cTn id="9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500"/>
                            </p:stCondLst>
                            <p:childTnLst>
                              <p:par>
                                <p:cTn id="10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000"/>
                            </p:stCondLst>
                            <p:childTnLst>
                              <p:par>
                                <p:cTn id="11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3500"/>
                            </p:stCondLst>
                            <p:childTnLst>
                              <p:par>
                                <p:cTn id="120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1" dur="1000" fill="hold"/>
                                        <p:tgtEl>
                                          <p:spTgt spid="27"/>
                                        </p:tgtEl>
                                      </p:cBhvr>
                                      <p:by x="10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3.7037E-6 L -0.02535 -0.12199 " pathEditMode="relative" rAng="0" ptsTypes="AA">
                                      <p:cBhvr>
                                        <p:cTn id="12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7" y="-6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5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000"/>
                            </p:stCondLst>
                            <p:childTnLst>
                              <p:par>
                                <p:cTn id="12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6500"/>
                            </p:stCondLst>
                            <p:childTnLst>
                              <p:par>
                                <p:cTn id="13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7000"/>
                            </p:stCondLst>
                            <p:childTnLst>
                              <p:par>
                                <p:cTn id="14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0" dur="1000" fill="hold"/>
                                        <p:tgtEl>
                                          <p:spTgt spid="50"/>
                                        </p:tgtEl>
                                      </p:cBhvr>
                                      <p:by x="10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8 2.22222E-6 L -0.03385 -0.08727 " pathEditMode="relative" rAng="0" ptsTypes="AA">
                                      <p:cBhvr>
                                        <p:cTn id="152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01" y="-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9000"/>
                            </p:stCondLst>
                            <p:childTnLst>
                              <p:par>
                                <p:cTn id="15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9500"/>
                            </p:stCondLst>
                            <p:childTnLst>
                              <p:par>
                                <p:cTn id="15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0000"/>
                            </p:stCondLst>
                            <p:childTnLst>
                              <p:par>
                                <p:cTn id="16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8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2000"/>
                            </p:stCondLst>
                            <p:childTnLst>
                              <p:par>
                                <p:cTn id="1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3000"/>
                            </p:stCondLst>
                            <p:childTnLst>
                              <p:par>
                                <p:cTn id="19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13500"/>
                            </p:stCondLst>
                            <p:childTnLst>
                              <p:par>
                                <p:cTn id="20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14000"/>
                            </p:stCondLst>
                            <p:childTnLst>
                              <p:par>
                                <p:cTn id="20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14500"/>
                            </p:stCondLst>
                            <p:childTnLst>
                              <p:par>
                                <p:cTn id="2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15000"/>
                            </p:stCondLst>
                            <p:childTnLst>
                              <p:par>
                                <p:cTn id="21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15500"/>
                            </p:stCondLst>
                            <p:childTnLst>
                              <p:par>
                                <p:cTn id="2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16000"/>
                            </p:stCondLst>
                            <p:childTnLst>
                              <p:par>
                                <p:cTn id="2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7000"/>
                            </p:stCondLst>
                            <p:childTnLst>
                              <p:par>
                                <p:cTn id="23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17500"/>
                            </p:stCondLst>
                            <p:childTnLst>
                              <p:par>
                                <p:cTn id="2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18000"/>
                            </p:stCondLst>
                            <p:childTnLst>
                              <p:par>
                                <p:cTn id="24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18500"/>
                            </p:stCondLst>
                            <p:childTnLst>
                              <p:par>
                                <p:cTn id="24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>
                            <p:stCondLst>
                              <p:cond delay="19000"/>
                            </p:stCondLst>
                            <p:childTnLst>
                              <p:par>
                                <p:cTn id="2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19500"/>
                            </p:stCondLst>
                            <p:childTnLst>
                              <p:par>
                                <p:cTn id="26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20000"/>
                            </p:stCondLst>
                            <p:childTnLst>
                              <p:par>
                                <p:cTn id="2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0" fill="hold">
                            <p:stCondLst>
                              <p:cond delay="20500"/>
                            </p:stCondLst>
                            <p:childTnLst>
                              <p:par>
                                <p:cTn id="27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21000"/>
                            </p:stCondLst>
                            <p:childTnLst>
                              <p:par>
                                <p:cTn id="2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21500"/>
                            </p:stCondLst>
                            <p:childTnLst>
                              <p:par>
                                <p:cTn id="282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3" dur="1000" fill="hold"/>
                                        <p:tgtEl>
                                          <p:spTgt spid="113"/>
                                        </p:tgtEl>
                                      </p:cBhvr>
                                      <p:by x="10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8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22222E-6 L 0.00069 -0.06574 " pathEditMode="relative" rAng="0" ptsTypes="AA">
                                      <p:cBhvr>
                                        <p:cTn id="285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32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6" fill="hold">
                            <p:stCondLst>
                              <p:cond delay="23500"/>
                            </p:stCondLst>
                            <p:childTnLst>
                              <p:par>
                                <p:cTn id="28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24000"/>
                            </p:stCondLst>
                            <p:childTnLst>
                              <p:par>
                                <p:cTn id="2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24500"/>
                            </p:stCondLst>
                            <p:childTnLst>
                              <p:par>
                                <p:cTn id="30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25000"/>
                            </p:stCondLst>
                            <p:childTnLst>
                              <p:par>
                                <p:cTn id="30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1" fill="hold">
                            <p:stCondLst>
                              <p:cond delay="25500"/>
                            </p:stCondLst>
                            <p:childTnLst>
                              <p:par>
                                <p:cTn id="312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13" dur="1000" fill="hold"/>
                                        <p:tgtEl>
                                          <p:spTgt spid="125"/>
                                        </p:tgtEl>
                                      </p:cBhvr>
                                      <p:by x="10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4.44444E-6 L 0.00191 -0.08125 " pathEditMode="relative" rAng="0" ptsTypes="AA">
                                      <p:cBhvr>
                                        <p:cTn id="315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" y="-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27500"/>
                            </p:stCondLst>
                            <p:childTnLst>
                              <p:par>
                                <p:cTn id="3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4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6" fill="hold">
                            <p:stCondLst>
                              <p:cond delay="28000"/>
                            </p:stCondLst>
                            <p:childTnLst>
                              <p:par>
                                <p:cTn id="3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0" fill="hold">
                            <p:stCondLst>
                              <p:cond delay="28500"/>
                            </p:stCondLst>
                            <p:childTnLst>
                              <p:par>
                                <p:cTn id="33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4" fill="hold">
                            <p:stCondLst>
                              <p:cond delay="29000"/>
                            </p:stCondLst>
                            <p:childTnLst>
                              <p:par>
                                <p:cTn id="3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1" fill="hold">
                            <p:stCondLst>
                              <p:cond delay="29500"/>
                            </p:stCondLst>
                            <p:childTnLst>
                              <p:par>
                                <p:cTn id="34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4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" fill="hold">
                            <p:stCondLst>
                              <p:cond delay="30000"/>
                            </p:stCondLst>
                            <p:childTnLst>
                              <p:par>
                                <p:cTn id="34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30500"/>
                            </p:stCondLst>
                            <p:childTnLst>
                              <p:par>
                                <p:cTn id="3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31000"/>
                            </p:stCondLst>
                            <p:childTnLst>
                              <p:par>
                                <p:cTn id="35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8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0" fill="hold">
                            <p:stCondLst>
                              <p:cond delay="31500"/>
                            </p:stCondLst>
                            <p:childTnLst>
                              <p:par>
                                <p:cTn id="36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6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7" fill="hold">
                            <p:stCondLst>
                              <p:cond delay="32000"/>
                            </p:stCondLst>
                            <p:childTnLst>
                              <p:par>
                                <p:cTn id="36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0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>
                            <p:stCondLst>
                              <p:cond delay="32500"/>
                            </p:stCondLst>
                            <p:childTnLst>
                              <p:par>
                                <p:cTn id="37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6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8" fill="hold">
                            <p:stCondLst>
                              <p:cond delay="33000"/>
                            </p:stCondLst>
                            <p:childTnLst>
                              <p:par>
                                <p:cTn id="3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2" fill="hold">
                            <p:stCondLst>
                              <p:cond delay="33500"/>
                            </p:stCondLst>
                            <p:childTnLst>
                              <p:par>
                                <p:cTn id="38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6" fill="hold">
                            <p:stCondLst>
                              <p:cond delay="34000"/>
                            </p:stCondLst>
                            <p:childTnLst>
                              <p:par>
                                <p:cTn id="387" presetID="4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0.00046 C -0.02274 -0.01296 -0.05191 -0.02245 -0.07378 -0.03495 C -0.08698 -0.04329 -0.11128 -0.04954 -0.12899 -0.04768 C -0.14705 -0.04583 -0.16719 -0.03241 -0.1809 -0.02407 C -0.20278 -0.01157 -0.2276 0.03912 -0.24948 0.05255 " pathEditMode="relative" rAng="0" ptsTypes="AAAAA">
                                      <p:cBhvr>
                                        <p:cTn id="38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83" y="278"/>
                                    </p:animMotion>
                                  </p:childTnLst>
                                </p:cTn>
                              </p:par>
                              <p:par>
                                <p:cTn id="389" presetID="4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1.11111E-6 C -0.02343 -0.01319 -0.02812 -0.01111 -0.06198 -0.01736 C -0.07708 -0.01829 -0.10052 -0.02083 -0.11614 -0.01713 C -0.13246 -0.01342 -0.14583 -0.00417 -0.15989 0.00486 C -0.18784 0.03287 -0.22968 0.09815 -0.25138 0.1125 " pathEditMode="relative" rAng="0" ptsTypes="AAAAA">
                                      <p:cBhvr>
                                        <p:cTn id="390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69" y="4676"/>
                                    </p:animMotion>
                                  </p:childTnLst>
                                </p:cTn>
                              </p:par>
                              <p:par>
                                <p:cTn id="39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4" presetID="10" presetClass="exit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44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11111E-6 -0.00116 C -0.02274 -0.01412 -0.04062 -0.02569 -0.06719 -0.03171 C -0.08281 -0.03611 -0.1059 -0.03009 -0.12326 -0.02315 C -0.1401 -0.01597 -0.15625 0.00185 -0.17014 0.01065 C -0.19236 0.02361 -0.22569 0.10718 -0.24757 0.12107 " pathEditMode="relative" rAng="0" ptsTypes="AAAAA">
                                      <p:cBhvr>
                                        <p:cTn id="39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378" y="4491"/>
                                    </p:animMotion>
                                  </p:childTnLst>
                                </p:cTn>
                              </p:par>
                              <p:par>
                                <p:cTn id="399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00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401" presetID="44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66667E-6 -0.00093 C -0.02031 -0.00903 -0.03732 -0.01158 -0.05764 -0.01945 C -0.07031 -0.025 -0.08715 -0.02222 -0.10226 -0.01366 C -0.11788 -0.00533 -0.1368 0.02592 -0.1493 0.03125 C -0.16944 0.03935 -0.21076 0.15903 -0.22969 0.16759 " pathEditMode="relative" rAng="0" ptsTypes="AAAAA">
                                      <p:cBhvr>
                                        <p:cTn id="402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93" y="7361"/>
                                    </p:animMotion>
                                  </p:childTnLst>
                                </p:cTn>
                              </p:par>
                              <p:par>
                                <p:cTn id="403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04" dur="2000" fill="hold"/>
                                        <p:tgtEl>
                                          <p:spTgt spid="111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40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8" presetID="10" presetClass="exit" presetSubtype="0" fill="hold" grpId="3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1" presetID="4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77778E-7 0.00046 L -0.06736 -0.01574 C -0.08125 -0.01944 -0.10208 -0.02083 -0.12378 -0.02083 C -0.14861 -0.02083 -0.16858 -0.01944 -0.18264 -0.01574 C -0.20469 -0.01019 -0.26493 0.04861 -0.28542 0.07731 " pathEditMode="relative" rAng="0" ptsTypes="AAAAA">
                                      <p:cBhvr>
                                        <p:cTn id="412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71" y="2778"/>
                                    </p:animMotion>
                                  </p:childTnLst>
                                </p:cTn>
                              </p:par>
                              <p:par>
                                <p:cTn id="413" presetID="6" presetClass="emph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414" dur="2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415" presetID="4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05556E-6 -0.00023 L -0.07084 -0.00533 C -0.08577 -0.00625 -0.11129 -0.01204 -0.13056 -0.00672 C -0.14966 -0.00116 -0.1691 0.01041 -0.18559 0.02777 C -0.20261 0.04629 -0.24132 0.11018 -0.26354 0.12639 " pathEditMode="relative" rAng="0" ptsTypes="AAAAA">
                                      <p:cBhvr>
                                        <p:cTn id="416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177" y="5903"/>
                                    </p:animMotion>
                                  </p:childTnLst>
                                </p:cTn>
                              </p:par>
                              <p:par>
                                <p:cTn id="417" presetID="6" presetClass="emph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418" dur="2000" fill="hold"/>
                                        <p:tgtEl>
                                          <p:spTgt spid="121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419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2" presetID="10" presetClass="exit" presetSubtype="0" fill="hold" grpId="3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5" presetID="44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11111E-6 -3.7037E-6 C -0.02378 -0.01389 -0.04323 -0.01551 -0.06406 -0.01967 C -0.08507 -0.02407 -0.10729 -0.03125 -0.12587 -0.02615 C -0.14496 -0.02106 -0.16198 0.00139 -0.17691 0.01042 C -0.20035 0.02454 -0.2408 0.11042 -0.26423 0.12477 " pathEditMode="relative" rAng="0" ptsTypes="AAAAA">
                                      <p:cBhvr>
                                        <p:cTn id="42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12" y="4838"/>
                                    </p:animMotion>
                                  </p:childTnLst>
                                </p:cTn>
                              </p:par>
                              <p:par>
                                <p:cTn id="427" presetID="6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428" dur="2000" fill="hold"/>
                                        <p:tgtEl>
                                          <p:spTgt spid="2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29" presetID="44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556E-7 -0.0007 C -0.02292 -0.01413 -0.03698 -0.02176 -0.06806 -0.02709 C -0.08194 -0.03588 -0.09879 -0.02639 -0.11476 -0.02223 C -0.13125 -0.01806 -0.15156 -0.01112 -0.1658 -0.00232 C -0.1875 0.01134 -0.22691 0.09212 -0.24896 0.10578 " pathEditMode="relative" rAng="0" ptsTypes="AAAAA">
                                      <p:cBhvr>
                                        <p:cTn id="430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48" y="3819"/>
                                    </p:animMotion>
                                  </p:childTnLst>
                                </p:cTn>
                              </p:par>
                              <p:par>
                                <p:cTn id="431" presetID="6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432" dur="2000" fill="hold"/>
                                        <p:tgtEl>
                                          <p:spTgt spid="13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33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6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9" presetID="44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2.77778E-7 -0.00069 C -0.02413 -0.01435 -0.02101 -0.00741 -0.05069 -0.0169 C -0.06823 -0.01852 -0.09948 -0.02407 -0.11962 -0.01713 C -0.13993 -0.00995 -0.15677 0.01597 -0.17187 0.0257 C -0.19601 0.03912 -0.24965 0.14838 -0.26597 0.1757 " pathEditMode="relative" rAng="0" ptsTypes="AAAAA">
                                      <p:cBhvr>
                                        <p:cTn id="44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99" y="7824"/>
                                    </p:animMotion>
                                  </p:childTnLst>
                                </p:cTn>
                              </p:par>
                              <p:par>
                                <p:cTn id="441" presetID="6" presetClass="emph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442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43" presetID="44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38889E-6 -0.00046 C -0.02101 -0.01389 -0.02674 -0.01805 -0.05156 -0.01898 C -0.06476 -0.02824 -0.08264 -0.02199 -0.09861 -0.01759 C -0.11476 -0.01296 -0.13056 -0.01435 -0.14792 0.00834 C -0.16146 0.03357 -0.21997 0.16412 -0.23108 0.19954 " pathEditMode="relative" rAng="0" ptsTypes="AAAAA">
                                      <p:cBhvr>
                                        <p:cTn id="444" dur="2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563" y="8843"/>
                                    </p:animMotion>
                                  </p:childTnLst>
                                </p:cTn>
                              </p:par>
                              <p:par>
                                <p:cTn id="445" presetID="6" presetClass="emph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446" dur="2000" fill="hold"/>
                                        <p:tgtEl>
                                          <p:spTgt spid="14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47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0" presetID="10" presetClass="exit" presetSubtype="0" fill="hold" grpId="3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3" presetID="44" presetClass="path" presetSubtype="0" accel="50000" decel="5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1.11111E-6 2.96296E-6 C -0.01996 -0.01343 -0.03281 -0.02269 -0.05868 -0.0331 C -0.07014 -0.04236 -0.09583 -0.04398 -0.10989 -0.03982 C -0.12396 -0.03565 -0.13246 -0.02593 -0.14392 -0.00857 C -0.16128 0.01319 -0.20677 0.1074 -0.22083 0.14514 " pathEditMode="relative" rAng="0" ptsTypes="AAAAA">
                                      <p:cBhvr>
                                        <p:cTn id="45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42" y="5162"/>
                                    </p:animMotion>
                                  </p:childTnLst>
                                </p:cTn>
                              </p:par>
                              <p:par>
                                <p:cTn id="455" presetID="6" presetClass="emph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Scale>
                                      <p:cBhvr>
                                        <p:cTn id="456" dur="2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57" presetID="44" presetClass="path" presetSubtype="0" accel="50000" decel="5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3.61111E-6 -0.00047 C -0.01875 -0.01412 -0.03351 -0.01783 -0.05226 -0.03148 C -0.06372 -0.04074 -0.08108 -0.02848 -0.09584 -0.02269 C -0.11042 -0.0169 -0.12865 -0.00625 -0.14028 0.00301 C -0.15886 0.0162 -0.20122 0.12361 -0.20834 0.14652 " pathEditMode="relative" rAng="0" ptsTypes="AAAAA">
                                      <p:cBhvr>
                                        <p:cTn id="458" dur="2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17" y="5625"/>
                                    </p:animMotion>
                                  </p:childTnLst>
                                </p:cTn>
                              </p:par>
                              <p:par>
                                <p:cTn id="459" presetID="6" presetClass="emph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Scale>
                                      <p:cBhvr>
                                        <p:cTn id="460" dur="2000" fill="hold"/>
                                        <p:tgtEl>
                                          <p:spTgt spid="15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61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4" presetID="10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4" grpId="0" animBg="1"/>
      <p:bldP spid="36" grpId="0" animBg="1"/>
      <p:bldP spid="3" grpId="0" uiExpand="1" build="p"/>
      <p:bldP spid="69" grpId="0" animBg="1"/>
      <p:bldP spid="78" grpId="0" animBg="1"/>
      <p:bldP spid="85" grpId="0" animBg="1"/>
      <p:bldP spid="96" grpId="0" animBg="1"/>
      <p:bldP spid="96" grpId="1" animBg="1"/>
      <p:bldP spid="111" grpId="0" animBg="1"/>
      <p:bldP spid="111" grpId="1" animBg="1"/>
      <p:bldP spid="111" grpId="2" animBg="1"/>
      <p:bldP spid="121" grpId="0" animBg="1"/>
      <p:bldP spid="121" grpId="1" animBg="1"/>
      <p:bldP spid="121" grpId="2" animBg="1"/>
      <p:bldP spid="135" grpId="0" animBg="1"/>
      <p:bldP spid="135" grpId="1" animBg="1"/>
      <p:bldP spid="135" grpId="2" animBg="1"/>
      <p:bldP spid="145" grpId="0" animBg="1"/>
      <p:bldP spid="145" grpId="1" animBg="1"/>
      <p:bldP spid="145" grpId="2" animBg="1"/>
      <p:bldP spid="152" grpId="0" animBg="1"/>
      <p:bldP spid="152" grpId="1" animBg="1"/>
      <p:bldP spid="152" grpId="2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22" grpId="3" animBg="1"/>
      <p:bldP spid="23" grpId="0" animBg="1"/>
      <p:bldP spid="23" grpId="1" animBg="1"/>
      <p:bldP spid="23" grpId="2" animBg="1"/>
      <p:bldP spid="23" grpId="3" animBg="1"/>
      <p:bldP spid="24" grpId="0" animBg="1"/>
      <p:bldP spid="24" grpId="1" animBg="1"/>
      <p:bldP spid="24" grpId="2" animBg="1"/>
      <p:bldP spid="24" grpId="3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75" grpId="0" animBg="1"/>
      <p:bldP spid="77" grpId="0" animBg="1"/>
      <p:bldP spid="79" grpId="0" animBg="1"/>
      <p:bldP spid="81" grpId="0" animBg="1"/>
      <p:bldP spid="83" grpId="0" animBg="1"/>
      <p:bldP spid="8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Registration Evaluation </a:t>
            </a:r>
            <a:r>
              <a:rPr lang="en-US" dirty="0" smtClean="0"/>
              <a:t>Metric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4000" dirty="0" err="1" smtClean="0"/>
              <a:t>Hausdorff</a:t>
            </a:r>
            <a:r>
              <a:rPr lang="en-US" sz="4000" dirty="0" smtClean="0"/>
              <a:t> distance</a:t>
            </a:r>
            <a:endParaRPr lang="en-US" sz="4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11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2056" name="Picture 8" descr="https://upload.wikimedia.org/wikipedia/commons/thumb/2/21/Hausdorff_distance_sample.svg/2000px-Hausdorff_distance_sample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6418" y="1471168"/>
            <a:ext cx="441960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133600" y="6102757"/>
            <a:ext cx="5715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https://upload.wikimedia.org/wikipedia/commons/2/21/Hausdorff_distance_sample.svg</a:t>
            </a:r>
          </a:p>
        </p:txBody>
      </p:sp>
    </p:spTree>
    <p:extLst>
      <p:ext uri="{BB962C8B-B14F-4D97-AF65-F5344CB8AC3E}">
        <p14:creationId xmlns:p14="http://schemas.microsoft.com/office/powerpoint/2010/main" val="4031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</a:t>
            </a:r>
            <a:r>
              <a:rPr lang="en-US" dirty="0"/>
              <a:t>Landmarks Only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12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6" name="ViewRotation007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021"/>
                </p14:media>
              </p:ext>
            </p:extLst>
          </p:nvPr>
        </p:nvPicPr>
        <p:blipFill rotWithShape="1">
          <a:blip r:embed="rId5"/>
          <a:srcRect t="-255" r="432"/>
          <a:stretch>
            <a:fillRect/>
          </a:stretch>
        </p:blipFill>
        <p:spPr>
          <a:xfrm>
            <a:off x="381000" y="1219200"/>
            <a:ext cx="4069668" cy="3634921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526615"/>
              </p:ext>
            </p:extLst>
          </p:nvPr>
        </p:nvGraphicFramePr>
        <p:xfrm>
          <a:off x="381000" y="4969510"/>
          <a:ext cx="4069668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4834"/>
                <a:gridCol w="2034834"/>
              </a:tblGrid>
              <a:tr h="249132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Patient 007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249132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Hausdorff</a:t>
                      </a:r>
                      <a:r>
                        <a:rPr lang="en-US" dirty="0" smtClean="0"/>
                        <a:t> Distance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30.0309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40109"/>
              </p:ext>
            </p:extLst>
          </p:nvPr>
        </p:nvGraphicFramePr>
        <p:xfrm>
          <a:off x="4724401" y="4989512"/>
          <a:ext cx="4092762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6381"/>
                <a:gridCol w="2046381"/>
              </a:tblGrid>
              <a:tr h="359093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Patient 011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59093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Hausdorff</a:t>
                      </a:r>
                      <a:r>
                        <a:rPr lang="en-US" dirty="0" smtClean="0"/>
                        <a:t> Distance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30.4773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3" name="ViewRotation011Naive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822" end="249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35484" y="1237525"/>
            <a:ext cx="4070596" cy="363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526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92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74638"/>
            <a:ext cx="8534400" cy="792162"/>
          </a:xfrm>
        </p:spPr>
        <p:txBody>
          <a:bodyPr>
            <a:noAutofit/>
          </a:bodyPr>
          <a:lstStyle/>
          <a:p>
            <a:r>
              <a:rPr lang="en-US" dirty="0" smtClean="0"/>
              <a:t>Results – </a:t>
            </a:r>
            <a:r>
              <a:rPr lang="en-US" dirty="0"/>
              <a:t>Constant Anterior Offset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13</a:t>
            </a:fld>
            <a:r>
              <a:rPr lang="en-US" smtClean="0"/>
              <a:t> -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9401164"/>
              </p:ext>
            </p:extLst>
          </p:nvPr>
        </p:nvGraphicFramePr>
        <p:xfrm>
          <a:off x="381000" y="5029200"/>
          <a:ext cx="39624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/>
                <a:gridCol w="1981200"/>
              </a:tblGrid>
              <a:tr h="22860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Patient 007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Hausdorff</a:t>
                      </a:r>
                      <a:r>
                        <a:rPr lang="en-US" baseline="0" dirty="0" smtClean="0"/>
                        <a:t> Distance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10.0995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387377"/>
              </p:ext>
            </p:extLst>
          </p:nvPr>
        </p:nvGraphicFramePr>
        <p:xfrm>
          <a:off x="4724400" y="5029200"/>
          <a:ext cx="39624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/>
                <a:gridCol w="1981200"/>
              </a:tblGrid>
              <a:tr h="22860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Patient 011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Hausdorff</a:t>
                      </a:r>
                      <a:r>
                        <a:rPr lang="en-US" baseline="0" dirty="0" smtClean="0"/>
                        <a:t> Distance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6.25646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ViewRotation007Anterior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58" end="754"/>
                </p14:media>
              </p:ext>
            </p:extLst>
          </p:nvPr>
        </p:nvPicPr>
        <p:blipFill rotWithShape="1">
          <a:blip r:embed="rId5"/>
          <a:srcRect l="25288" r="21474"/>
          <a:stretch>
            <a:fillRect/>
          </a:stretch>
        </p:blipFill>
        <p:spPr>
          <a:xfrm>
            <a:off x="1192333" y="1094913"/>
            <a:ext cx="2339733" cy="3884930"/>
          </a:xfrm>
          <a:prstGeom prst="rect">
            <a:avLst/>
          </a:prstGeom>
        </p:spPr>
      </p:pic>
      <p:pic>
        <p:nvPicPr>
          <p:cNvPr id="8" name="ViewRotation011Anterior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419" end="592"/>
                </p14:media>
              </p:ext>
            </p:extLst>
          </p:nvPr>
        </p:nvPicPr>
        <p:blipFill rotWithShape="1">
          <a:blip r:embed="rId6"/>
          <a:srcRect l="27322" t="1931" r="27409" b="2478"/>
          <a:stretch>
            <a:fillRect/>
          </a:stretch>
        </p:blipFill>
        <p:spPr>
          <a:xfrm>
            <a:off x="5486400" y="1085288"/>
            <a:ext cx="2286000" cy="388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10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98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</a:t>
            </a:r>
            <a:r>
              <a:rPr lang="en-US" dirty="0"/>
              <a:t>Normal Vector Offset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14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5" name="ViewRotation007Normal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113"/>
                </p14:media>
              </p:ext>
            </p:extLst>
          </p:nvPr>
        </p:nvPicPr>
        <p:blipFill rotWithShape="1">
          <a:blip r:embed="rId5"/>
          <a:srcRect l="33334" r="32500"/>
          <a:stretch>
            <a:fillRect/>
          </a:stretch>
        </p:blipFill>
        <p:spPr>
          <a:xfrm>
            <a:off x="1295400" y="1103812"/>
            <a:ext cx="2133600" cy="3812942"/>
          </a:xfrm>
          <a:prstGeom prst="rect">
            <a:avLst/>
          </a:prstGeom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5306098"/>
              </p:ext>
            </p:extLst>
          </p:nvPr>
        </p:nvGraphicFramePr>
        <p:xfrm>
          <a:off x="381000" y="5029200"/>
          <a:ext cx="39624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/>
                <a:gridCol w="1981200"/>
              </a:tblGrid>
              <a:tr h="22860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Patient 007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Hausdorff</a:t>
                      </a:r>
                      <a:r>
                        <a:rPr lang="en-US" baseline="0" dirty="0" smtClean="0"/>
                        <a:t> Distance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9.85277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9363579"/>
              </p:ext>
            </p:extLst>
          </p:nvPr>
        </p:nvGraphicFramePr>
        <p:xfrm>
          <a:off x="4572000" y="5029200"/>
          <a:ext cx="40386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9300"/>
                <a:gridCol w="2019300"/>
              </a:tblGrid>
              <a:tr h="22860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Patient 011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Hausdorff</a:t>
                      </a:r>
                      <a:r>
                        <a:rPr lang="en-US" baseline="0" dirty="0" smtClean="0"/>
                        <a:t> Distance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5.74083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2" name="ViewRotation011Normal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863" end="1288"/>
                </p14:media>
              </p:ext>
            </p:extLst>
          </p:nvPr>
        </p:nvPicPr>
        <p:blipFill rotWithShape="1">
          <a:blip r:embed="rId6"/>
          <a:srcRect l="32276" t="-1" r="31964" b="-356"/>
          <a:stretch>
            <a:fillRect/>
          </a:stretch>
        </p:blipFill>
        <p:spPr>
          <a:xfrm>
            <a:off x="5524500" y="1065077"/>
            <a:ext cx="2133600" cy="384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072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4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warped sheet of fiducials is insufficient</a:t>
            </a:r>
          </a:p>
          <a:p>
            <a:r>
              <a:rPr lang="en-US" dirty="0" smtClean="0"/>
              <a:t>Constant anterior offset improves registration by a large margin</a:t>
            </a:r>
          </a:p>
          <a:p>
            <a:r>
              <a:rPr lang="en-US" dirty="0" smtClean="0"/>
              <a:t>Further refinement is possible with normal vectors offset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15</a:t>
            </a:fld>
            <a:r>
              <a:rPr lang="en-US" smtClean="0"/>
              <a:t> -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00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18288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Use </a:t>
            </a:r>
            <a:r>
              <a:rPr lang="en-US" dirty="0"/>
              <a:t>machine learning to discover patterns in landmark locations and use patterns to fill in </a:t>
            </a:r>
            <a:r>
              <a:rPr lang="en-US"/>
              <a:t>missing </a:t>
            </a:r>
            <a:r>
              <a:rPr lang="en-US" smtClean="0"/>
              <a:t>landmarks</a:t>
            </a:r>
          </a:p>
          <a:p>
            <a:r>
              <a:rPr lang="en-US" dirty="0" smtClean="0"/>
              <a:t>Include spinous processes to account for lateral shear deformation?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16</a:t>
            </a:fld>
            <a:r>
              <a:rPr lang="en-US" smtClean="0"/>
              <a:t> -</a:t>
            </a:r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2716775" y="3636009"/>
            <a:ext cx="1295400" cy="2362200"/>
            <a:chOff x="2743200" y="3581400"/>
            <a:chExt cx="1295400" cy="2362200"/>
          </a:xfrm>
        </p:grpSpPr>
        <p:sp>
          <p:nvSpPr>
            <p:cNvPr id="8" name="Oval 7"/>
            <p:cNvSpPr/>
            <p:nvPr/>
          </p:nvSpPr>
          <p:spPr>
            <a:xfrm>
              <a:off x="3200400" y="5562600"/>
              <a:ext cx="381000" cy="381000"/>
            </a:xfrm>
            <a:prstGeom prst="ellipse">
              <a:avLst/>
            </a:prstGeom>
            <a:ln w="1905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2743200" y="3581400"/>
              <a:ext cx="1295400" cy="1295400"/>
            </a:xfrm>
            <a:prstGeom prst="ellipse">
              <a:avLst/>
            </a:prstGeom>
            <a:ln w="28575">
              <a:solidFill>
                <a:schemeClr val="bg1">
                  <a:lumMod val="50000"/>
                </a:schemeClr>
              </a:solidFill>
              <a:prstDash val="dashDot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>
              <a:stCxn id="8" idx="0"/>
              <a:endCxn id="9" idx="4"/>
            </p:cNvCxnSpPr>
            <p:nvPr/>
          </p:nvCxnSpPr>
          <p:spPr>
            <a:xfrm flipV="1">
              <a:off x="3390900" y="4876800"/>
              <a:ext cx="0" cy="6858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2057400" y="3636009"/>
            <a:ext cx="5427020" cy="2231391"/>
            <a:chOff x="2057400" y="3636009"/>
            <a:chExt cx="5427020" cy="2231391"/>
          </a:xfrm>
        </p:grpSpPr>
        <p:sp>
          <p:nvSpPr>
            <p:cNvPr id="6" name="Oval 5"/>
            <p:cNvSpPr/>
            <p:nvPr/>
          </p:nvSpPr>
          <p:spPr>
            <a:xfrm>
              <a:off x="2057400" y="4876800"/>
              <a:ext cx="381000" cy="381000"/>
            </a:xfrm>
            <a:prstGeom prst="ellipse">
              <a:avLst/>
            </a:prstGeom>
            <a:ln w="1905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4343400" y="4876800"/>
              <a:ext cx="381000" cy="381000"/>
            </a:xfrm>
            <a:prstGeom prst="ellipse">
              <a:avLst/>
            </a:prstGeom>
            <a:ln w="1905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5486400" y="5638800"/>
              <a:ext cx="1600200" cy="228600"/>
            </a:xfrm>
            <a:prstGeom prst="rightArrow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Arrow 12"/>
            <p:cNvSpPr/>
            <p:nvPr/>
          </p:nvSpPr>
          <p:spPr>
            <a:xfrm rot="16200000">
              <a:off x="4727665" y="4838700"/>
              <a:ext cx="1600200" cy="228600"/>
            </a:xfrm>
            <a:prstGeom prst="rightArrow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993580" y="5097959"/>
              <a:ext cx="490840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</a:t>
              </a:r>
              <a:endPara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21102" y="3636009"/>
              <a:ext cx="511680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</a:t>
              </a:r>
              <a:endPara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682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2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31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3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8000"/>
                            </p:stCondLst>
                            <p:childTnLst>
                              <p:par>
                                <p:cTn id="3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3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17</a:t>
            </a:fld>
            <a:r>
              <a:rPr lang="en-US" smtClean="0"/>
              <a:t> -</a:t>
            </a:r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" y="1828800"/>
            <a:ext cx="8229600" cy="79216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780000"/>
                </a:solidFill>
              </a:rPr>
              <a:t>Thank you!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33400" y="3505200"/>
            <a:ext cx="8229600" cy="79216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780000"/>
                </a:solidFill>
              </a:rPr>
              <a:t>Questions?</a:t>
            </a:r>
            <a:endParaRPr lang="en-US" b="1" dirty="0">
              <a:solidFill>
                <a:srgbClr val="78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763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Background - Scoliosis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267200" cy="4830763"/>
          </a:xfrm>
        </p:spPr>
        <p:txBody>
          <a:bodyPr/>
          <a:lstStyle/>
          <a:p>
            <a:r>
              <a:rPr lang="en-US" dirty="0" smtClean="0"/>
              <a:t>Scoliosis (A-P) </a:t>
            </a:r>
          </a:p>
          <a:p>
            <a:r>
              <a:rPr lang="en-US" dirty="0" smtClean="0"/>
              <a:t>Kyphosis/lordosis (R-L)</a:t>
            </a:r>
          </a:p>
          <a:p>
            <a:r>
              <a:rPr lang="en-US" dirty="0" smtClean="0"/>
              <a:t>Rotation (S-I)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2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1026" name="Picture 2" descr="http://www.asahi-net.or.jp/~xf6s-med/pics/ero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130" y="3677373"/>
            <a:ext cx="5638800" cy="255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spineuniverse.com/sites/default/files/imagecache/gallery-large/wysiwyg_imageupload/3998/2015/06/12/kyphosis_scoliosis14672520_m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" r="41452"/>
          <a:stretch/>
        </p:blipFill>
        <p:spPr bwMode="auto">
          <a:xfrm>
            <a:off x="4727795" y="921814"/>
            <a:ext cx="2286000" cy="331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http://www.spineuniverse.com/sites/default/files/imagecache/gallery-large/wysiwyg_imageupload/3998/2015/06/12/kyphosis_scoliosis14672520_m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87" r="2367"/>
          <a:stretch/>
        </p:blipFill>
        <p:spPr bwMode="auto">
          <a:xfrm>
            <a:off x="7245790" y="921814"/>
            <a:ext cx="1676400" cy="331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1371600" y="6059378"/>
            <a:ext cx="5181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>
                <a:solidFill>
                  <a:schemeClr val="bg1">
                    <a:lumMod val="65000"/>
                  </a:schemeClr>
                </a:solidFill>
              </a:rPr>
              <a:t>http://www.asahi-net.or.jp/~xf6s-med/pics/erotation.jpg</a:t>
            </a:r>
          </a:p>
        </p:txBody>
      </p:sp>
      <p:sp>
        <p:nvSpPr>
          <p:cNvPr id="7" name="Rectangle 6"/>
          <p:cNvSpPr/>
          <p:nvPr/>
        </p:nvSpPr>
        <p:spPr>
          <a:xfrm>
            <a:off x="3663730" y="3932011"/>
            <a:ext cx="5416990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200" dirty="0">
                <a:solidFill>
                  <a:schemeClr val="bg1">
                    <a:lumMod val="65000"/>
                  </a:schemeClr>
                </a:solidFill>
              </a:rPr>
              <a:t>http://www.spineuniverse.com/sites/default/files/imagecache/gallery-large/wysiwyg_imageupload/3998/2015/06/12/kyphosis_scoliosis14672520_m.jpg</a:t>
            </a:r>
          </a:p>
        </p:txBody>
      </p:sp>
    </p:spTree>
    <p:extLst>
      <p:ext uri="{BB962C8B-B14F-4D97-AF65-F5344CB8AC3E}">
        <p14:creationId xmlns:p14="http://schemas.microsoft.com/office/powerpoint/2010/main" val="167273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Background – Tracked Ultrasound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3276600" cy="4830763"/>
          </a:xfrm>
        </p:spPr>
        <p:txBody>
          <a:bodyPr/>
          <a:lstStyle/>
          <a:p>
            <a:r>
              <a:rPr lang="en-CA" dirty="0" smtClean="0"/>
              <a:t>Curvature can be quantified using tracked ultrasound</a:t>
            </a:r>
          </a:p>
          <a:p>
            <a:r>
              <a:rPr lang="en-CA" dirty="0" smtClean="0"/>
              <a:t>Locate anatomic landmarks and extract the curvature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3</a:t>
            </a:fld>
            <a:r>
              <a:rPr lang="en-US" smtClean="0"/>
              <a:t> -</a:t>
            </a:r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886200" y="1219200"/>
            <a:ext cx="5029200" cy="4979126"/>
            <a:chOff x="1219200" y="0"/>
            <a:chExt cx="6248400" cy="68580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52" r="15586"/>
            <a:stretch/>
          </p:blipFill>
          <p:spPr>
            <a:xfrm>
              <a:off x="1219200" y="0"/>
              <a:ext cx="6248400" cy="68580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7400" y="4962260"/>
              <a:ext cx="1533739" cy="189574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 flipH="1">
            <a:off x="6042659" y="2133600"/>
            <a:ext cx="662941" cy="18505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 flipV="1">
            <a:off x="6161371" y="3577680"/>
            <a:ext cx="555056" cy="23232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c 16"/>
          <p:cNvSpPr/>
          <p:nvPr/>
        </p:nvSpPr>
        <p:spPr>
          <a:xfrm rot="2085766">
            <a:off x="4794195" y="2115287"/>
            <a:ext cx="1866359" cy="1898168"/>
          </a:xfrm>
          <a:prstGeom prst="arc">
            <a:avLst>
              <a:gd name="adj1" fmla="val 16046399"/>
              <a:gd name="adj2" fmla="val 437710"/>
            </a:avLst>
          </a:prstGeom>
          <a:noFill/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Freeform 17"/>
          <p:cNvSpPr/>
          <p:nvPr/>
        </p:nvSpPr>
        <p:spPr>
          <a:xfrm>
            <a:off x="4881563" y="2620378"/>
            <a:ext cx="1766887" cy="556210"/>
          </a:xfrm>
          <a:custGeom>
            <a:avLst/>
            <a:gdLst>
              <a:gd name="connsiteX0" fmla="*/ 1766887 w 1766887"/>
              <a:gd name="connsiteY0" fmla="*/ 303797 h 556210"/>
              <a:gd name="connsiteX1" fmla="*/ 523875 w 1766887"/>
              <a:gd name="connsiteY1" fmla="*/ 3760 h 556210"/>
              <a:gd name="connsiteX2" fmla="*/ 723900 w 1766887"/>
              <a:gd name="connsiteY2" fmla="*/ 489535 h 556210"/>
              <a:gd name="connsiteX3" fmla="*/ 0 w 1766887"/>
              <a:gd name="connsiteY3" fmla="*/ 556210 h 556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6887" h="556210">
                <a:moveTo>
                  <a:pt x="1766887" y="303797"/>
                </a:moveTo>
                <a:cubicBezTo>
                  <a:pt x="1232296" y="138300"/>
                  <a:pt x="697706" y="-27196"/>
                  <a:pt x="523875" y="3760"/>
                </a:cubicBezTo>
                <a:cubicBezTo>
                  <a:pt x="350044" y="34716"/>
                  <a:pt x="811212" y="397460"/>
                  <a:pt x="723900" y="489535"/>
                </a:cubicBezTo>
                <a:cubicBezTo>
                  <a:pt x="636588" y="581610"/>
                  <a:pt x="158750" y="545891"/>
                  <a:pt x="0" y="556210"/>
                </a:cubicBezTo>
              </a:path>
            </a:pathLst>
          </a:custGeom>
          <a:noFill/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/>
          <p:cNvSpPr txBox="1"/>
          <p:nvPr/>
        </p:nvSpPr>
        <p:spPr>
          <a:xfrm>
            <a:off x="3962400" y="2814008"/>
            <a:ext cx="9134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>
                <a:solidFill>
                  <a:schemeClr val="bg1"/>
                </a:solidFill>
              </a:rPr>
              <a:t>Cobb angle</a:t>
            </a:r>
            <a:endParaRPr lang="en-CA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478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7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1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7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8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Background - Visualization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3429000" cy="4830763"/>
          </a:xfrm>
        </p:spPr>
        <p:txBody>
          <a:bodyPr/>
          <a:lstStyle/>
          <a:p>
            <a:r>
              <a:rPr lang="en-CA" dirty="0" smtClean="0"/>
              <a:t>One number gives only severity</a:t>
            </a:r>
          </a:p>
          <a:p>
            <a:r>
              <a:rPr lang="en-CA" dirty="0" smtClean="0"/>
              <a:t>Multi-modal deformation not conveyed</a:t>
            </a:r>
          </a:p>
          <a:p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4</a:t>
            </a:fld>
            <a:r>
              <a:rPr lang="en-US" smtClean="0"/>
              <a:t> -</a:t>
            </a:r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3886200" y="1219200"/>
            <a:ext cx="5029200" cy="4979126"/>
            <a:chOff x="1219200" y="0"/>
            <a:chExt cx="6248400" cy="68580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52" r="15586"/>
            <a:stretch/>
          </p:blipFill>
          <p:spPr>
            <a:xfrm>
              <a:off x="1219200" y="0"/>
              <a:ext cx="6248400" cy="6858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7400" y="4962260"/>
              <a:ext cx="1533739" cy="1895740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3886200" y="1219200"/>
            <a:ext cx="4876800" cy="4979126"/>
            <a:chOff x="2895600" y="1219200"/>
            <a:chExt cx="6019800" cy="689042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17" r="20677"/>
            <a:stretch/>
          </p:blipFill>
          <p:spPr>
            <a:xfrm>
              <a:off x="2895600" y="1219200"/>
              <a:ext cx="5791200" cy="689042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6699" y="6198326"/>
              <a:ext cx="1508701" cy="19112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8516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be 40"/>
          <p:cNvSpPr/>
          <p:nvPr/>
        </p:nvSpPr>
        <p:spPr>
          <a:xfrm>
            <a:off x="7162800" y="4495800"/>
            <a:ext cx="609600" cy="556157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Cube 5"/>
          <p:cNvSpPr/>
          <p:nvPr/>
        </p:nvSpPr>
        <p:spPr>
          <a:xfrm>
            <a:off x="7148841" y="4495799"/>
            <a:ext cx="609600" cy="556157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Cube 44"/>
          <p:cNvSpPr/>
          <p:nvPr/>
        </p:nvSpPr>
        <p:spPr>
          <a:xfrm rot="20361903">
            <a:off x="5899823" y="3936267"/>
            <a:ext cx="175531" cy="613805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Cube 18"/>
          <p:cNvSpPr/>
          <p:nvPr/>
        </p:nvSpPr>
        <p:spPr>
          <a:xfrm>
            <a:off x="7370175" y="3835467"/>
            <a:ext cx="166932" cy="716955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Cube 41"/>
          <p:cNvSpPr/>
          <p:nvPr/>
        </p:nvSpPr>
        <p:spPr>
          <a:xfrm>
            <a:off x="7162800" y="3352800"/>
            <a:ext cx="609600" cy="556157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Cube 34"/>
          <p:cNvSpPr/>
          <p:nvPr/>
        </p:nvSpPr>
        <p:spPr>
          <a:xfrm>
            <a:off x="7162800" y="3340498"/>
            <a:ext cx="609600" cy="556157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Cube 45"/>
          <p:cNvSpPr/>
          <p:nvPr/>
        </p:nvSpPr>
        <p:spPr>
          <a:xfrm rot="239359">
            <a:off x="5782421" y="2917277"/>
            <a:ext cx="166329" cy="692958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Cube 37"/>
          <p:cNvSpPr/>
          <p:nvPr/>
        </p:nvSpPr>
        <p:spPr>
          <a:xfrm>
            <a:off x="7370175" y="2698059"/>
            <a:ext cx="166932" cy="716955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Cube 42"/>
          <p:cNvSpPr/>
          <p:nvPr/>
        </p:nvSpPr>
        <p:spPr>
          <a:xfrm>
            <a:off x="7162800" y="2187043"/>
            <a:ext cx="609600" cy="556157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Cube 33"/>
          <p:cNvSpPr/>
          <p:nvPr/>
        </p:nvSpPr>
        <p:spPr>
          <a:xfrm>
            <a:off x="7167325" y="2182718"/>
            <a:ext cx="609600" cy="556157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Cube 46"/>
          <p:cNvSpPr/>
          <p:nvPr/>
        </p:nvSpPr>
        <p:spPr>
          <a:xfrm rot="410356">
            <a:off x="5901342" y="1913487"/>
            <a:ext cx="166960" cy="645892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Cube 39"/>
          <p:cNvSpPr/>
          <p:nvPr/>
        </p:nvSpPr>
        <p:spPr>
          <a:xfrm>
            <a:off x="7376868" y="1557607"/>
            <a:ext cx="166932" cy="716955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Cube 38"/>
          <p:cNvSpPr/>
          <p:nvPr/>
        </p:nvSpPr>
        <p:spPr>
          <a:xfrm>
            <a:off x="7148841" y="1043561"/>
            <a:ext cx="609600" cy="556157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Cube 43"/>
          <p:cNvSpPr/>
          <p:nvPr/>
        </p:nvSpPr>
        <p:spPr>
          <a:xfrm>
            <a:off x="7144694" y="1044043"/>
            <a:ext cx="609600" cy="556157"/>
          </a:xfrm>
          <a:prstGeom prst="cube">
            <a:avLst/>
          </a:prstGeom>
          <a:ln w="19050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- Registration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27246"/>
            <a:ext cx="4968521" cy="4187753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Register model landmarks to patient’s</a:t>
            </a:r>
            <a:endParaRPr lang="en-US" sz="3600" dirty="0" smtClean="0"/>
          </a:p>
          <a:p>
            <a:r>
              <a:rPr lang="en-US" sz="3600" dirty="0" smtClean="0"/>
              <a:t>Interpolate resulting transformations</a:t>
            </a:r>
          </a:p>
          <a:p>
            <a:r>
              <a:rPr lang="en-US" sz="3600" dirty="0" smtClean="0"/>
              <a:t>Apply resulting deformation field to model</a:t>
            </a:r>
            <a:endParaRPr lang="en-US" sz="36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5</a:t>
            </a:fld>
            <a:r>
              <a:rPr lang="en-US" smtClean="0"/>
              <a:t> -</a:t>
            </a:r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4478447" y="3908992"/>
            <a:ext cx="2215096" cy="1986911"/>
            <a:chOff x="4478447" y="3908992"/>
            <a:chExt cx="2215096" cy="1986911"/>
          </a:xfrm>
        </p:grpSpPr>
        <p:sp>
          <p:nvSpPr>
            <p:cNvPr id="10" name="Right Arrow 9"/>
            <p:cNvSpPr/>
            <p:nvPr/>
          </p:nvSpPr>
          <p:spPr>
            <a:xfrm>
              <a:off x="5029200" y="5562600"/>
              <a:ext cx="1219200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ight Arrow 10"/>
            <p:cNvSpPr/>
            <p:nvPr/>
          </p:nvSpPr>
          <p:spPr>
            <a:xfrm rot="16200000">
              <a:off x="4447892" y="4991100"/>
              <a:ext cx="1219200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ight Arrow 11"/>
            <p:cNvSpPr/>
            <p:nvPr/>
          </p:nvSpPr>
          <p:spPr>
            <a:xfrm rot="17880712">
              <a:off x="4825406" y="5150521"/>
              <a:ext cx="969594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478841" y="4472484"/>
              <a:ext cx="585486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</a:t>
              </a:r>
              <a:endPara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108057" y="5126462"/>
              <a:ext cx="585486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</a:t>
              </a:r>
              <a:endPara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478447" y="3908992"/>
              <a:ext cx="585486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</a:t>
              </a:r>
              <a:endPara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795748" y="2549368"/>
            <a:ext cx="2064738" cy="1224887"/>
            <a:chOff x="805659" y="4243956"/>
            <a:chExt cx="2525351" cy="1599019"/>
          </a:xfrm>
        </p:grpSpPr>
        <p:sp>
          <p:nvSpPr>
            <p:cNvPr id="49" name="Right Arrow 48"/>
            <p:cNvSpPr/>
            <p:nvPr/>
          </p:nvSpPr>
          <p:spPr>
            <a:xfrm>
              <a:off x="1512019" y="5614375"/>
              <a:ext cx="1219200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0" name="Right Arrow 49"/>
            <p:cNvSpPr/>
            <p:nvPr/>
          </p:nvSpPr>
          <p:spPr>
            <a:xfrm rot="16200000">
              <a:off x="930711" y="5042875"/>
              <a:ext cx="1219200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1" name="Right Arrow 50"/>
            <p:cNvSpPr/>
            <p:nvPr/>
          </p:nvSpPr>
          <p:spPr>
            <a:xfrm rot="17880712">
              <a:off x="1308225" y="5202296"/>
              <a:ext cx="969594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961660" y="4524259"/>
              <a:ext cx="669606" cy="60861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</a:t>
              </a:r>
              <a:r>
                <a:rPr lang="en-US" sz="3200" baseline="-250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</a:t>
              </a:r>
              <a:endParaRPr lang="en-US" sz="3200" baseline="-2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2590875" y="5178238"/>
              <a:ext cx="740135" cy="60861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X</a:t>
              </a:r>
              <a:r>
                <a:rPr lang="en-US" sz="3200" baseline="-25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</a:t>
              </a:r>
              <a:endParaRPr lang="en-US" sz="3200" b="0" cap="none" spc="0" baseline="-25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805659" y="4243956"/>
              <a:ext cx="693345" cy="60861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Z</a:t>
              </a:r>
              <a:r>
                <a:rPr lang="en-US" sz="3200" baseline="-25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 rot="20773014">
            <a:off x="5011166" y="2418725"/>
            <a:ext cx="2153794" cy="1388532"/>
            <a:chOff x="805659" y="4288810"/>
            <a:chExt cx="2525351" cy="1614013"/>
          </a:xfrm>
          <a:scene3d>
            <a:camera prst="isometricOffAxis1Right"/>
            <a:lightRig rig="threePt" dir="t"/>
          </a:scene3d>
        </p:grpSpPr>
        <p:sp>
          <p:nvSpPr>
            <p:cNvPr id="57" name="Right Arrow 56"/>
            <p:cNvSpPr/>
            <p:nvPr/>
          </p:nvSpPr>
          <p:spPr>
            <a:xfrm>
              <a:off x="1512019" y="5614375"/>
              <a:ext cx="1219200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8" name="Right Arrow 57"/>
            <p:cNvSpPr/>
            <p:nvPr/>
          </p:nvSpPr>
          <p:spPr>
            <a:xfrm rot="16200000">
              <a:off x="930711" y="5042875"/>
              <a:ext cx="1219200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9" name="Right Arrow 58"/>
            <p:cNvSpPr/>
            <p:nvPr/>
          </p:nvSpPr>
          <p:spPr>
            <a:xfrm rot="17880712">
              <a:off x="1308225" y="5202296"/>
              <a:ext cx="969594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913551" y="4946521"/>
              <a:ext cx="669606" cy="6797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</a:t>
              </a:r>
              <a:r>
                <a:rPr lang="en-US" sz="3200" baseline="-25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</a:t>
              </a: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2590875" y="5223088"/>
              <a:ext cx="740135" cy="6797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X</a:t>
              </a:r>
              <a:r>
                <a:rPr lang="en-US" sz="3200" b="0" cap="none" spc="0" baseline="-250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</a:t>
              </a:r>
              <a:endParaRPr lang="en-US" sz="3200" b="0" cap="none" spc="0" baseline="-25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805659" y="4288810"/>
              <a:ext cx="693346" cy="6797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Z</a:t>
              </a:r>
              <a:r>
                <a:rPr lang="en-US" sz="3200" baseline="-250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</a:t>
              </a:r>
              <a:endParaRPr lang="en-US" sz="3200" baseline="-2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8887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7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0.00069 C -0.01024 0.01204 -0.02013 0.01783 -0.02968 0.03056 C -0.03576 0.03959 -0.04652 0.04375 -0.05399 0.04375 C -0.06163 0.04352 -0.08055 0.04862 -0.0868 0.03982 C -0.09635 0.02709 -0.12638 -0.00532 -0.13524 -0.01712 " pathEditMode="relative" rAng="0" ptsTypes="AAAAA">
                                      <p:cBhvr>
                                        <p:cTn id="4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71" y="1458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200000">
                                      <p:cBhvr>
                                        <p:cTn id="4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9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3.7037E-6 C -0.01632 0.02314 -0.02813 0.03981 -0.04514 0.05532 C -0.0625 0.07083 -0.08664 0.0912 -0.10434 0.09305 C -0.12205 0.0949 -0.13993 0.07453 -0.15209 0.06643 C -0.16354 0.0493 -0.16684 0.04004 -0.17344 0.02268 " pathEditMode="relative" rAng="0" ptsTypes="AAAAA">
                                      <p:cBhvr>
                                        <p:cTn id="53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81" y="4653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8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-900000">
                                      <p:cBhvr>
                                        <p:cTn id="55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7" dur="2000" fill="hold"/>
                                        <p:tgtEl>
                                          <p:spTgt spid="35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7037E-6 C -0.01858 0.02476 -0.01111 0.04722 -0.02674 0.06944 C -0.03889 0.07777 -0.06042 0.09583 -0.07795 0.0993 C -0.09531 0.10277 -0.1191 0.09884 -0.13108 0.09074 C -0.15 0.07893 -0.15382 0.06365 -0.16719 0.04027 " pathEditMode="relative" rAng="0" ptsTypes="AAAAA">
                                      <p:cBhvr>
                                        <p:cTn id="59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68" y="5023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8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600000">
                                      <p:cBhvr>
                                        <p:cTn id="61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3" dur="2000" fill="hold"/>
                                        <p:tgtEl>
                                          <p:spTgt spid="34"/>
                                        </p:tgtEl>
                                      </p:cBhvr>
                                      <p:by x="8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2.59259E-6 C -0.01163 0.0132 -0.01753 0.04398 -0.02882 0.05857 C -0.03489 0.06806 -0.04809 0.08449 -0.06059 0.09584 C -0.07378 0.10764 -0.07135 0.1051 -0.09201 0.11019 C -0.10798 0.10232 -0.13906 0.08542 -0.14791 0.07084 " pathEditMode="relative" rAng="0" ptsTypes="AAAAA">
                                      <p:cBhvr>
                                        <p:cTn id="65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96" y="5509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8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1800000">
                                      <p:cBhvr>
                                        <p:cTn id="67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8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9" dur="2000" fill="hold"/>
                                        <p:tgtEl>
                                          <p:spTgt spid="39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500"/>
                            </p:stCondLst>
                            <p:childTnLst>
                              <p:par>
                                <p:cTn id="8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3000"/>
                            </p:stCondLst>
                            <p:childTnLst>
                              <p:par>
                                <p:cTn id="9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6" grpId="0" animBg="1"/>
      <p:bldP spid="6" grpId="1" animBg="1"/>
      <p:bldP spid="6" grpId="2" animBg="1"/>
      <p:bldP spid="6" grpId="3" animBg="1"/>
      <p:bldP spid="45" grpId="0" animBg="1"/>
      <p:bldP spid="19" grpId="0" animBg="1"/>
      <p:bldP spid="42" grpId="0" animBg="1"/>
      <p:bldP spid="35" grpId="0" animBg="1"/>
      <p:bldP spid="35" grpId="1" animBg="1"/>
      <p:bldP spid="35" grpId="2" animBg="1"/>
      <p:bldP spid="35" grpId="3" animBg="1"/>
      <p:bldP spid="46" grpId="0" animBg="1"/>
      <p:bldP spid="38" grpId="0" animBg="1"/>
      <p:bldP spid="43" grpId="0" animBg="1"/>
      <p:bldP spid="34" grpId="0" animBg="1"/>
      <p:bldP spid="34" grpId="1" animBg="1"/>
      <p:bldP spid="34" grpId="2" animBg="1"/>
      <p:bldP spid="34" grpId="3" animBg="1"/>
      <p:bldP spid="47" grpId="0" animBg="1"/>
      <p:bldP spid="40" grpId="0" animBg="1"/>
      <p:bldP spid="39" grpId="0" animBg="1"/>
      <p:bldP spid="39" grpId="1" animBg="1"/>
      <p:bldP spid="39" grpId="2" animBg="1"/>
      <p:bldP spid="39" grpId="3" animBg="1"/>
      <p:bldP spid="44" grpId="0" animBg="1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7924800" cy="4830763"/>
          </a:xfrm>
        </p:spPr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4400" dirty="0" smtClean="0"/>
              <a:t>Visualize spinal anatomy by aligning an average spine model to patient landmarks</a:t>
            </a:r>
            <a:endParaRPr lang="en-US" sz="4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6</a:t>
            </a:fld>
            <a:r>
              <a:rPr lang="en-US" smtClean="0"/>
              <a:t> -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29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3124200" cy="5059363"/>
          </a:xfrm>
        </p:spPr>
        <p:txBody>
          <a:bodyPr/>
          <a:lstStyle/>
          <a:p>
            <a:r>
              <a:rPr lang="en-US" dirty="0" smtClean="0"/>
              <a:t>Many spine surface models constructed from patient CT scans</a:t>
            </a:r>
          </a:p>
          <a:p>
            <a:r>
              <a:rPr lang="en-US" dirty="0" smtClean="0"/>
              <a:t>An </a:t>
            </a:r>
            <a:r>
              <a:rPr lang="en-US" dirty="0" smtClean="0"/>
              <a:t>average model </a:t>
            </a:r>
            <a:r>
              <a:rPr lang="en-US" dirty="0" smtClean="0"/>
              <a:t>to compare these CTs to</a:t>
            </a:r>
            <a:endParaRPr lang="en-US" dirty="0"/>
          </a:p>
        </p:txBody>
      </p:sp>
      <p:sp>
        <p:nvSpPr>
          <p:cNvPr id="4" name="Footer Placeholder 3" hidden="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7</a:t>
            </a:fld>
            <a:r>
              <a:rPr lang="en-US" smtClean="0"/>
              <a:t> -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9" r="21436"/>
          <a:stretch/>
        </p:blipFill>
        <p:spPr>
          <a:xfrm>
            <a:off x="3657600" y="1447800"/>
            <a:ext cx="2590800" cy="3505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9" r="21436"/>
          <a:stretch/>
        </p:blipFill>
        <p:spPr>
          <a:xfrm>
            <a:off x="3657600" y="1447800"/>
            <a:ext cx="2590800" cy="3505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89" r="21455"/>
          <a:stretch/>
        </p:blipFill>
        <p:spPr>
          <a:xfrm>
            <a:off x="3657600" y="1447800"/>
            <a:ext cx="2590800" cy="3505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9" r="21436"/>
          <a:stretch/>
        </p:blipFill>
        <p:spPr>
          <a:xfrm>
            <a:off x="3657600" y="1447800"/>
            <a:ext cx="2590800" cy="3505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9" r="21436"/>
          <a:stretch/>
        </p:blipFill>
        <p:spPr>
          <a:xfrm>
            <a:off x="3657600" y="1447800"/>
            <a:ext cx="2590800" cy="3505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9" r="21436"/>
          <a:stretch/>
        </p:blipFill>
        <p:spPr>
          <a:xfrm>
            <a:off x="3657600" y="1447800"/>
            <a:ext cx="2590800" cy="3505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9" r="21436"/>
          <a:stretch/>
        </p:blipFill>
        <p:spPr>
          <a:xfrm>
            <a:off x="3657600" y="1447800"/>
            <a:ext cx="2590800" cy="35052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9" r="21436"/>
          <a:stretch/>
        </p:blipFill>
        <p:spPr>
          <a:xfrm>
            <a:off x="3657600" y="1447800"/>
            <a:ext cx="2590800" cy="35052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85" r="18109"/>
          <a:stretch/>
        </p:blipFill>
        <p:spPr>
          <a:xfrm>
            <a:off x="6400801" y="1438744"/>
            <a:ext cx="2590801" cy="350520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79" r="19815"/>
          <a:stretch/>
        </p:blipFill>
        <p:spPr>
          <a:xfrm>
            <a:off x="6400800" y="1438744"/>
            <a:ext cx="2590801" cy="350520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0" r="21723"/>
          <a:stretch/>
        </p:blipFill>
        <p:spPr>
          <a:xfrm>
            <a:off x="6400801" y="1438744"/>
            <a:ext cx="2590800" cy="351425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2" r="20472"/>
          <a:stretch/>
        </p:blipFill>
        <p:spPr>
          <a:xfrm>
            <a:off x="6400801" y="1438744"/>
            <a:ext cx="2590800" cy="350520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3" r="21521"/>
          <a:stretch/>
        </p:blipFill>
        <p:spPr>
          <a:xfrm>
            <a:off x="6400801" y="1438744"/>
            <a:ext cx="2590800" cy="350520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79" r="19815"/>
          <a:stretch/>
        </p:blipFill>
        <p:spPr>
          <a:xfrm>
            <a:off x="6400800" y="1438744"/>
            <a:ext cx="2590801" cy="3505201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27" r="17017"/>
          <a:stretch/>
        </p:blipFill>
        <p:spPr>
          <a:xfrm>
            <a:off x="6400801" y="1438744"/>
            <a:ext cx="2590800" cy="351425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0" r="20703"/>
          <a:stretch/>
        </p:blipFill>
        <p:spPr>
          <a:xfrm>
            <a:off x="6400801" y="1438744"/>
            <a:ext cx="2590800" cy="351425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59" r="30685"/>
          <a:stretch/>
        </p:blipFill>
        <p:spPr>
          <a:xfrm>
            <a:off x="3562035" y="1074369"/>
            <a:ext cx="2709859" cy="4580306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1" r="26800"/>
          <a:stretch/>
        </p:blipFill>
        <p:spPr>
          <a:xfrm>
            <a:off x="6324599" y="1074369"/>
            <a:ext cx="2719707" cy="458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31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/>
          <p:cNvGrpSpPr/>
          <p:nvPr/>
        </p:nvGrpSpPr>
        <p:grpSpPr>
          <a:xfrm>
            <a:off x="4918496" y="2041851"/>
            <a:ext cx="3268803" cy="3457507"/>
            <a:chOff x="4918496" y="2041851"/>
            <a:chExt cx="3268803" cy="3457507"/>
          </a:xfrm>
        </p:grpSpPr>
        <p:sp>
          <p:nvSpPr>
            <p:cNvPr id="21" name="Cube 20"/>
            <p:cNvSpPr/>
            <p:nvPr/>
          </p:nvSpPr>
          <p:spPr>
            <a:xfrm>
              <a:off x="5407762" y="3020371"/>
              <a:ext cx="1936657" cy="1733566"/>
            </a:xfrm>
            <a:prstGeom prst="cube">
              <a:avLst/>
            </a:prstGeom>
            <a:gradFill flip="none" rotWithShape="1">
              <a:gsLst>
                <a:gs pos="0">
                  <a:schemeClr val="dk1">
                    <a:tint val="50000"/>
                    <a:satMod val="300000"/>
                  </a:schemeClr>
                </a:gs>
                <a:gs pos="35000">
                  <a:schemeClr val="dk1">
                    <a:tint val="37000"/>
                    <a:satMod val="300000"/>
                  </a:schemeClr>
                </a:gs>
                <a:gs pos="100000">
                  <a:schemeClr val="dk1">
                    <a:tint val="15000"/>
                    <a:satMod val="350000"/>
                  </a:schemeClr>
                </a:gs>
              </a:gsLst>
              <a:lin ang="10800000" scaled="1"/>
              <a:tileRect/>
            </a:gradFill>
            <a:effectLst>
              <a:outerShdw blurRad="76200" dir="18600000" sy="23000" kx="-1200000" algn="bl" rotWithShape="0">
                <a:prstClr val="black">
                  <a:alpha val="6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 flipV="1">
              <a:off x="5407762" y="2514600"/>
              <a:ext cx="0" cy="9144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 flipV="1">
              <a:off x="4918496" y="4767756"/>
              <a:ext cx="489266" cy="73160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flipV="1">
              <a:off x="6906269" y="4740119"/>
              <a:ext cx="1066800" cy="27636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5295967" y="4660958"/>
              <a:ext cx="4140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/>
                <a:t>A</a:t>
              </a:r>
              <a:endParaRPr lang="en-US" sz="3600" b="1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773209" y="4660958"/>
              <a:ext cx="4140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/>
                <a:t>R</a:t>
              </a:r>
              <a:endParaRPr lang="en-US" sz="36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503012" y="2041851"/>
              <a:ext cx="4140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/>
                <a:t>S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– </a:t>
            </a:r>
            <a:r>
              <a:rPr lang="en-US" dirty="0" smtClean="0"/>
              <a:t>Landmarks Only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038600" cy="48307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Uses only manually placed landmarks</a:t>
            </a:r>
          </a:p>
          <a:p>
            <a:r>
              <a:rPr lang="en-US" dirty="0" smtClean="0"/>
              <a:t>Accounts for</a:t>
            </a:r>
          </a:p>
          <a:p>
            <a:pPr lvl="1"/>
            <a:r>
              <a:rPr lang="en-US" dirty="0" smtClean="0"/>
              <a:t>Transverse process locations</a:t>
            </a:r>
          </a:p>
          <a:p>
            <a:r>
              <a:rPr lang="en-US" dirty="0" smtClean="0"/>
              <a:t>Problems:</a:t>
            </a:r>
          </a:p>
          <a:p>
            <a:pPr lvl="1"/>
            <a:r>
              <a:rPr lang="en-US" dirty="0" smtClean="0"/>
              <a:t>Anterior-posterior geometry distortion</a:t>
            </a:r>
          </a:p>
          <a:p>
            <a:pPr lvl="1"/>
            <a:r>
              <a:rPr lang="en-US" dirty="0" smtClean="0"/>
              <a:t>Differences in model lengths</a:t>
            </a:r>
          </a:p>
        </p:txBody>
      </p:sp>
      <p:sp>
        <p:nvSpPr>
          <p:cNvPr id="13" name="Oval 12"/>
          <p:cNvSpPr/>
          <p:nvPr/>
        </p:nvSpPr>
        <p:spPr>
          <a:xfrm>
            <a:off x="7153919" y="4266825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193676" y="332508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193676" y="427100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7048500" y="226381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8193676" y="2239459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8</a:t>
            </a:fld>
            <a:r>
              <a:rPr lang="en-US" smtClean="0"/>
              <a:t> -</a:t>
            </a:r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723565" y="2438399"/>
            <a:ext cx="389862" cy="40261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6048786" y="5104445"/>
            <a:ext cx="654608" cy="60155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254215" y="3886199"/>
            <a:ext cx="494790" cy="4575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489159" y="4002460"/>
            <a:ext cx="654608" cy="60155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5810411" y="2669213"/>
            <a:ext cx="533400" cy="473701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153919" y="3330136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4265821" y="5254365"/>
            <a:ext cx="654608" cy="60155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5814548" y="2663222"/>
            <a:ext cx="533400" cy="473701"/>
          </a:xfrm>
          <a:prstGeom prst="ellipse">
            <a:avLst/>
          </a:prstGeom>
          <a:gradFill>
            <a:gsLst>
              <a:gs pos="8000">
                <a:schemeClr val="accent5">
                  <a:shade val="51000"/>
                  <a:satMod val="130000"/>
                  <a:alpha val="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4727233" y="2425567"/>
            <a:ext cx="389862" cy="402617"/>
          </a:xfrm>
          <a:prstGeom prst="ellipse">
            <a:avLst/>
          </a:prstGeom>
          <a:gradFill>
            <a:gsLst>
              <a:gs pos="8000">
                <a:schemeClr val="accent5">
                  <a:shade val="51000"/>
                  <a:satMod val="130000"/>
                  <a:alpha val="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254215" y="3886199"/>
            <a:ext cx="494790" cy="457507"/>
          </a:xfrm>
          <a:prstGeom prst="ellipse">
            <a:avLst/>
          </a:prstGeom>
          <a:gradFill>
            <a:gsLst>
              <a:gs pos="15000">
                <a:schemeClr val="accent5">
                  <a:shade val="51000"/>
                  <a:satMod val="130000"/>
                  <a:alpha val="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486400" y="3989034"/>
            <a:ext cx="654608" cy="601558"/>
          </a:xfrm>
          <a:prstGeom prst="ellipse">
            <a:avLst/>
          </a:prstGeom>
          <a:gradFill>
            <a:gsLst>
              <a:gs pos="16000">
                <a:schemeClr val="accent5">
                  <a:shade val="51000"/>
                  <a:satMod val="130000"/>
                  <a:alpha val="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4267200" y="5257800"/>
            <a:ext cx="654608" cy="601558"/>
          </a:xfrm>
          <a:prstGeom prst="ellipse">
            <a:avLst/>
          </a:prstGeom>
          <a:gradFill>
            <a:gsLst>
              <a:gs pos="15000">
                <a:schemeClr val="accent5">
                  <a:shade val="51000"/>
                  <a:satMod val="130000"/>
                  <a:alpha val="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6047407" y="5104445"/>
            <a:ext cx="654608" cy="601558"/>
          </a:xfrm>
          <a:prstGeom prst="ellipse">
            <a:avLst/>
          </a:prstGeom>
          <a:gradFill>
            <a:gsLst>
              <a:gs pos="17000">
                <a:schemeClr val="accent5">
                  <a:shade val="51000"/>
                  <a:satMod val="130000"/>
                  <a:alpha val="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7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-0.0592 0.04097 C -0.07153 0.05116 -0.0915 0.05417 -0.10851 0.05625 C -0.12604 0.05833 -0.14931 0.05741 -0.16424 0.0537 C -0.18733 0.0463 -0.23316 0.03982 -0.25209 0.02593 " pathEditMode="relative" rAng="0" ptsTypes="AAAAA">
                                      <p:cBhvr>
                                        <p:cTn id="7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04" y="287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37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7 1.85185E-6 C -0.01753 0.01227 -0.02743 0.04537 -0.04392 0.05856 C -0.05451 0.06736 -0.075 0.08264 -0.09531 0.08935 C -0.11615 0.09699 -0.14479 0.10046 -0.1691 0.10185 C -0.19097 0.09097 -0.23455 0.08264 -0.25087 0.0706 " pathEditMode="relative" rAng="0" ptsTypes="AAAAA">
                                      <p:cBhvr>
                                        <p:cTn id="7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52" y="509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75" dur="2000" fill="hold"/>
                                        <p:tgtEl>
                                          <p:spTgt spid="1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4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0.00023 C -0.02795 -0.01528 -0.02638 -0.01158 -0.07048 -0.01598 C -0.09652 -0.01922 -0.12275 -0.01713 -0.14549 -0.01528 C -0.16841 -0.01343 -0.19028 -0.01551 -0.20782 -0.00487 C -0.23473 0.01064 -0.28438 0.06805 -0.31146 0.08541 " pathEditMode="relative" rAng="0" ptsTypes="AAAAA">
                                      <p:cBhvr>
                                        <p:cTn id="7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73" y="3356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6" presetClass="emph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79" dur="2000" fill="hold"/>
                                        <p:tgtEl>
                                          <p:spTgt spid="27"/>
                                        </p:tgtEl>
                                      </p:cBhvr>
                                      <p:by x="135000" y="135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44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77778E-7 -0.00092 C -0.02309 -0.01412 -0.03906 -0.01829 -0.06285 -0.02407 C -0.0776 -0.03333 -0.1099 -0.0375 -0.13003 -0.03518 C -0.14965 -0.03264 -0.16719 -0.01921 -0.18194 -0.00995 C -0.20417 0.00347 -0.2658 0.08426 -0.28056 0.11412 " pathEditMode="relative" rAng="0" ptsTypes="AAAAA">
                                      <p:cBhvr>
                                        <p:cTn id="8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28" y="4005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83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70000" y="170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44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5E-6 -0.00093 C -0.02395 -0.01366 -0.03178 -0.00648 -0.06215 -0.00926 C -0.08246 -0.00995 -0.08455 -0.00903 -0.10087 -0.00255 C -0.11737 0.00394 -0.14532 0.0206 -0.16007 0.02917 C -0.18438 0.04213 -0.2757 0.14676 -0.29931 0.16042 " pathEditMode="relative" rAng="0" ptsTypes="AAAAA">
                                      <p:cBhvr>
                                        <p:cTn id="8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65" y="7639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6" presetClass="emph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87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70000" y="170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44" presetClass="path" presetSubtype="0" accel="50000" decel="5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2.77778E-7 -0.00046 C -0.01806 -0.01365 -0.03403 -0.02291 -0.05191 -0.03611 C -0.06337 -0.0449 -0.08281 -0.04421 -0.09774 -0.04282 C -0.1125 -0.0412 -0.12969 -0.03588 -0.14132 -0.02708 C -0.1592 -0.01389 -0.20156 0.125 -0.21858 0.13889 " pathEditMode="relative" rAng="0" ptsTypes="AAAAA">
                                      <p:cBhvr>
                                        <p:cTn id="8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38" y="4815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6" presetClass="emph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Scale>
                                      <p:cBhvr>
                                        <p:cTn id="91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70000" y="170000"/>
                                    </p:animScale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3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3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0"/>
                            </p:stCondLst>
                            <p:childTnLst>
                              <p:par>
                                <p:cTn id="123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3" grpId="0" animBg="1"/>
      <p:bldP spid="13" grpId="1" animBg="1"/>
      <p:bldP spid="13" grpId="2" animBg="1"/>
      <p:bldP spid="13" grpId="3" animBg="1"/>
      <p:bldP spid="14" grpId="0" animBg="1"/>
      <p:bldP spid="14" grpId="1" animBg="1"/>
      <p:bldP spid="14" grpId="2" animBg="1"/>
      <p:bldP spid="14" grpId="3" animBg="1"/>
      <p:bldP spid="15" grpId="0" animBg="1"/>
      <p:bldP spid="15" grpId="1" animBg="1"/>
      <p:bldP spid="15" grpId="2" animBg="1"/>
      <p:bldP spid="15" grpId="3" animBg="1"/>
      <p:bldP spid="16" grpId="0" animBg="1"/>
      <p:bldP spid="16" grpId="1" animBg="1"/>
      <p:bldP spid="16" grpId="2" animBg="1"/>
      <p:bldP spid="17" grpId="0" animBg="1"/>
      <p:bldP spid="17" grpId="1" animBg="1"/>
      <p:bldP spid="17" grpId="2" animBg="1"/>
      <p:bldP spid="17" grpId="3" animBg="1"/>
      <p:bldP spid="8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7" grpId="1" animBg="1"/>
      <p:bldP spid="27" grpId="2" animBg="1"/>
      <p:bldP spid="27" grpId="3" animBg="1"/>
      <p:bldP spid="22" grpId="0" animBg="1"/>
      <p:bldP spid="39" grpId="0" animBg="1"/>
      <p:bldP spid="40" grpId="0" animBg="1"/>
      <p:bldP spid="41" grpId="1" animBg="1"/>
      <p:bldP spid="42" grpId="0" animBg="1"/>
      <p:bldP spid="43" grpId="0" animBg="1"/>
      <p:bldP spid="4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918496" y="2041851"/>
            <a:ext cx="3268803" cy="3457507"/>
            <a:chOff x="4918496" y="2041851"/>
            <a:chExt cx="3268803" cy="3457507"/>
          </a:xfrm>
        </p:grpSpPr>
        <p:sp>
          <p:nvSpPr>
            <p:cNvPr id="7" name="Cube 6"/>
            <p:cNvSpPr/>
            <p:nvPr/>
          </p:nvSpPr>
          <p:spPr>
            <a:xfrm>
              <a:off x="5407762" y="3020371"/>
              <a:ext cx="1936657" cy="1733566"/>
            </a:xfrm>
            <a:prstGeom prst="cube">
              <a:avLst/>
            </a:prstGeom>
            <a:gradFill flip="none" rotWithShape="1">
              <a:gsLst>
                <a:gs pos="0">
                  <a:schemeClr val="dk1">
                    <a:tint val="50000"/>
                    <a:satMod val="300000"/>
                  </a:schemeClr>
                </a:gs>
                <a:gs pos="35000">
                  <a:schemeClr val="dk1">
                    <a:tint val="37000"/>
                    <a:satMod val="300000"/>
                  </a:schemeClr>
                </a:gs>
                <a:gs pos="100000">
                  <a:schemeClr val="dk1">
                    <a:tint val="15000"/>
                    <a:satMod val="350000"/>
                  </a:schemeClr>
                </a:gs>
              </a:gsLst>
              <a:lin ang="10800000" scaled="1"/>
              <a:tileRect/>
            </a:gradFill>
            <a:effectLst>
              <a:outerShdw blurRad="76200" dir="18600000" sy="23000" kx="-1200000" algn="bl" rotWithShape="0">
                <a:prstClr val="black">
                  <a:alpha val="6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V="1">
              <a:off x="5407762" y="2514600"/>
              <a:ext cx="0" cy="9144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V="1">
              <a:off x="4918496" y="4767756"/>
              <a:ext cx="489266" cy="73160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 flipV="1">
              <a:off x="6906269" y="4740119"/>
              <a:ext cx="1066800" cy="27636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295967" y="4660958"/>
              <a:ext cx="4140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/>
                <a:t>A</a:t>
              </a:r>
              <a:endParaRPr lang="en-US" sz="36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773209" y="4660958"/>
              <a:ext cx="4140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/>
                <a:t>R</a:t>
              </a:r>
              <a:endParaRPr lang="en-US" sz="36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503012" y="2041851"/>
              <a:ext cx="4140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/>
                <a:t>S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74638"/>
            <a:ext cx="8534400" cy="792162"/>
          </a:xfrm>
        </p:spPr>
        <p:txBody>
          <a:bodyPr>
            <a:noAutofit/>
          </a:bodyPr>
          <a:lstStyle/>
          <a:p>
            <a:r>
              <a:rPr lang="en-US" dirty="0"/>
              <a:t>Methods – Constant Anterior Offset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191000" cy="4830763"/>
          </a:xfrm>
        </p:spPr>
        <p:txBody>
          <a:bodyPr>
            <a:normAutofit/>
          </a:bodyPr>
          <a:lstStyle/>
          <a:p>
            <a:r>
              <a:rPr lang="en-US" dirty="0" smtClean="0"/>
              <a:t>Duplicates sets of fiducials at anterior offset</a:t>
            </a:r>
          </a:p>
          <a:p>
            <a:r>
              <a:rPr lang="en-US" dirty="0" smtClean="0"/>
              <a:t>Accounts for:</a:t>
            </a:r>
          </a:p>
          <a:p>
            <a:pPr lvl="1"/>
            <a:r>
              <a:rPr lang="en-US" dirty="0" smtClean="0"/>
              <a:t>Model lengths</a:t>
            </a:r>
          </a:p>
          <a:p>
            <a:pPr lvl="1"/>
            <a:r>
              <a:rPr lang="en-US" dirty="0" smtClean="0"/>
              <a:t>Anterior-posterior geometry</a:t>
            </a:r>
          </a:p>
          <a:p>
            <a:r>
              <a:rPr lang="en-US" dirty="0" smtClean="0"/>
              <a:t>Problem:</a:t>
            </a:r>
          </a:p>
          <a:p>
            <a:pPr lvl="1"/>
            <a:r>
              <a:rPr lang="en-US" dirty="0" smtClean="0"/>
              <a:t>Rotational distortion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Laboratory for Percutaneous Surgery (The Perk Lab) – Copyright © Queen’s University,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9FCF0F87-2AA1-4A75-81C9-3ACA5C735B30}" type="slidenum">
              <a:rPr lang="en-US" smtClean="0"/>
              <a:pPr>
                <a:defRPr/>
              </a:pPr>
              <a:t>9</a:t>
            </a:fld>
            <a:r>
              <a:rPr lang="en-US" smtClean="0"/>
              <a:t> -</a:t>
            </a:r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4687006" y="2438400"/>
            <a:ext cx="389297" cy="381000"/>
          </a:xfrm>
          <a:prstGeom prst="ellipse">
            <a:avLst/>
          </a:prstGeom>
          <a:solidFill>
            <a:srgbClr val="AF24DA"/>
          </a:solidFill>
          <a:ln>
            <a:solidFill>
              <a:schemeClr val="tx1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6048786" y="5104445"/>
            <a:ext cx="654608" cy="601558"/>
          </a:xfrm>
          <a:prstGeom prst="ellipse">
            <a:avLst/>
          </a:prstGeom>
          <a:solidFill>
            <a:srgbClr val="AF24DA"/>
          </a:solidFill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254215" y="3886199"/>
            <a:ext cx="494790" cy="457507"/>
          </a:xfrm>
          <a:prstGeom prst="ellipse">
            <a:avLst/>
          </a:prstGeom>
          <a:solidFill>
            <a:srgbClr val="AF24DA"/>
          </a:solidFill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489159" y="4002460"/>
            <a:ext cx="654608" cy="601558"/>
          </a:xfrm>
          <a:prstGeom prst="ellipse">
            <a:avLst/>
          </a:prstGeom>
          <a:solidFill>
            <a:srgbClr val="AF24DA"/>
          </a:solidFill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5810411" y="2669213"/>
            <a:ext cx="533400" cy="473701"/>
          </a:xfrm>
          <a:prstGeom prst="ellipse">
            <a:avLst/>
          </a:prstGeom>
          <a:solidFill>
            <a:srgbClr val="AF24DA"/>
          </a:solidFill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265821" y="5254365"/>
            <a:ext cx="654608" cy="601558"/>
          </a:xfrm>
          <a:prstGeom prst="ellipse">
            <a:avLst/>
          </a:prstGeom>
          <a:solidFill>
            <a:srgbClr val="AF24DA"/>
          </a:solidFill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7153919" y="4266825"/>
            <a:ext cx="381000" cy="381000"/>
          </a:xfrm>
          <a:prstGeom prst="ellipse">
            <a:avLst/>
          </a:prstGeom>
          <a:solidFill>
            <a:srgbClr val="FEF206"/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8193676" y="3325082"/>
            <a:ext cx="381000" cy="381000"/>
          </a:xfrm>
          <a:prstGeom prst="ellipse">
            <a:avLst/>
          </a:prstGeom>
          <a:solidFill>
            <a:srgbClr val="FEF206"/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8193676" y="4271002"/>
            <a:ext cx="381000" cy="381000"/>
          </a:xfrm>
          <a:prstGeom prst="ellipse">
            <a:avLst/>
          </a:prstGeom>
          <a:solidFill>
            <a:srgbClr val="FEF206"/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7048500" y="3254337"/>
            <a:ext cx="381000" cy="381000"/>
          </a:xfrm>
          <a:prstGeom prst="ellipse">
            <a:avLst/>
          </a:prstGeom>
          <a:solidFill>
            <a:srgbClr val="FEF206"/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8193676" y="2239459"/>
            <a:ext cx="381000" cy="381000"/>
          </a:xfrm>
          <a:prstGeom prst="ellipse">
            <a:avLst/>
          </a:prstGeom>
          <a:solidFill>
            <a:srgbClr val="FEF206"/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7048500" y="2263812"/>
            <a:ext cx="381000" cy="381000"/>
          </a:xfrm>
          <a:prstGeom prst="ellipse">
            <a:avLst/>
          </a:prstGeom>
          <a:solidFill>
            <a:srgbClr val="FEF206"/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5114453" y="1734494"/>
            <a:ext cx="389297" cy="381000"/>
          </a:xfrm>
          <a:prstGeom prst="ellipse">
            <a:avLst/>
          </a:prstGeom>
          <a:solidFill>
            <a:srgbClr val="AF24DA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6284324" y="1967118"/>
            <a:ext cx="497476" cy="487783"/>
          </a:xfrm>
          <a:prstGeom prst="ellipse">
            <a:avLst/>
          </a:prstGeom>
          <a:solidFill>
            <a:srgbClr val="AF24DA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4697241" y="3200400"/>
            <a:ext cx="494790" cy="457507"/>
          </a:xfrm>
          <a:prstGeom prst="ellipse">
            <a:avLst/>
          </a:prstGeom>
          <a:solidFill>
            <a:srgbClr val="AF24DA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925494" y="3319341"/>
            <a:ext cx="654608" cy="635017"/>
          </a:xfrm>
          <a:prstGeom prst="ellipse">
            <a:avLst/>
          </a:prstGeom>
          <a:solidFill>
            <a:srgbClr val="AF24DA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4724400" y="4530436"/>
            <a:ext cx="654608" cy="643122"/>
          </a:xfrm>
          <a:prstGeom prst="ellipse">
            <a:avLst/>
          </a:prstGeom>
          <a:solidFill>
            <a:srgbClr val="AF24DA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584730" y="4417525"/>
            <a:ext cx="600326" cy="612686"/>
          </a:xfrm>
          <a:prstGeom prst="ellipse">
            <a:avLst/>
          </a:prstGeom>
          <a:solidFill>
            <a:srgbClr val="AF24DA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8545070" y="3577216"/>
            <a:ext cx="381000" cy="381000"/>
          </a:xfrm>
          <a:prstGeom prst="ellipse">
            <a:avLst/>
          </a:prstGeom>
          <a:solidFill>
            <a:srgbClr val="FEF206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7550322" y="3593411"/>
            <a:ext cx="381000" cy="381000"/>
          </a:xfrm>
          <a:prstGeom prst="ellipse">
            <a:avLst/>
          </a:prstGeom>
          <a:solidFill>
            <a:srgbClr val="FEF206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8562090" y="2620905"/>
            <a:ext cx="381000" cy="381000"/>
          </a:xfrm>
          <a:prstGeom prst="ellipse">
            <a:avLst/>
          </a:prstGeom>
          <a:solidFill>
            <a:srgbClr val="FEF206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7415693" y="2584336"/>
            <a:ext cx="381000" cy="381000"/>
          </a:xfrm>
          <a:prstGeom prst="ellipse">
            <a:avLst/>
          </a:prstGeom>
          <a:solidFill>
            <a:srgbClr val="FEF206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8555182" y="1569027"/>
            <a:ext cx="381000" cy="381000"/>
          </a:xfrm>
          <a:prstGeom prst="ellipse">
            <a:avLst/>
          </a:prstGeom>
          <a:solidFill>
            <a:srgbClr val="FEF206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7412182" y="1589809"/>
            <a:ext cx="381000" cy="381000"/>
          </a:xfrm>
          <a:prstGeom prst="ellipse">
            <a:avLst/>
          </a:prstGeom>
          <a:solidFill>
            <a:srgbClr val="FEF206">
              <a:alpha val="50000"/>
            </a:srgbClr>
          </a:solidFill>
          <a:ln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/>
          <p:cNvCxnSpPr/>
          <p:nvPr/>
        </p:nvCxnSpPr>
        <p:spPr>
          <a:xfrm flipV="1">
            <a:off x="4876800" y="1905001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V="1">
            <a:off x="6089606" y="2203971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V="1">
            <a:off x="4518410" y="3364406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V="1">
            <a:off x="5831128" y="3622937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4632712" y="4830792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6396435" y="4716220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7206110" y="1730263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8365092" y="1714501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7208388" y="2731656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8361779" y="2767432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7339552" y="3752562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V="1">
            <a:off x="8335487" y="3733800"/>
            <a:ext cx="419167" cy="73981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4693227" y="2438400"/>
            <a:ext cx="389297" cy="381000"/>
          </a:xfrm>
          <a:prstGeom prst="ellipse">
            <a:avLst/>
          </a:prstGeom>
          <a:gradFill>
            <a:gsLst>
              <a:gs pos="17000">
                <a:srgbClr val="FEF206"/>
              </a:gs>
              <a:gs pos="67000">
                <a:srgbClr val="AF24DA"/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6200000" scaled="1"/>
          </a:gradFill>
          <a:ln>
            <a:solidFill>
              <a:schemeClr val="tx1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5806470" y="2664787"/>
            <a:ext cx="537341" cy="488637"/>
          </a:xfrm>
          <a:prstGeom prst="ellipse">
            <a:avLst/>
          </a:prstGeom>
          <a:gradFill>
            <a:gsLst>
              <a:gs pos="17000">
                <a:srgbClr val="FEF206"/>
              </a:gs>
              <a:gs pos="67000">
                <a:srgbClr val="AF24DA"/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6200000" scaled="1"/>
          </a:gradFill>
          <a:ln>
            <a:solidFill>
              <a:schemeClr val="tx1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4254214" y="3886199"/>
            <a:ext cx="490969" cy="468231"/>
          </a:xfrm>
          <a:prstGeom prst="ellipse">
            <a:avLst/>
          </a:prstGeom>
          <a:gradFill>
            <a:gsLst>
              <a:gs pos="17000">
                <a:srgbClr val="FEF206"/>
              </a:gs>
              <a:gs pos="67000">
                <a:srgbClr val="AF24DA"/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6200000" scaled="1"/>
          </a:gradFill>
          <a:ln>
            <a:solidFill>
              <a:schemeClr val="tx1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5483215" y="3999906"/>
            <a:ext cx="655355" cy="590793"/>
          </a:xfrm>
          <a:prstGeom prst="ellipse">
            <a:avLst/>
          </a:prstGeom>
          <a:gradFill>
            <a:gsLst>
              <a:gs pos="17000">
                <a:srgbClr val="FEF206"/>
              </a:gs>
              <a:gs pos="67000">
                <a:srgbClr val="AF24DA"/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6200000" scaled="1"/>
          </a:gradFill>
          <a:ln>
            <a:solidFill>
              <a:schemeClr val="tx1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4275341" y="5265130"/>
            <a:ext cx="655355" cy="590793"/>
          </a:xfrm>
          <a:prstGeom prst="ellipse">
            <a:avLst/>
          </a:prstGeom>
          <a:gradFill>
            <a:gsLst>
              <a:gs pos="17000">
                <a:srgbClr val="FEF206"/>
              </a:gs>
              <a:gs pos="67000">
                <a:srgbClr val="AF24DA"/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6200000" scaled="1"/>
          </a:gradFill>
          <a:ln>
            <a:solidFill>
              <a:schemeClr val="tx1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6048786" y="5116412"/>
            <a:ext cx="655355" cy="590793"/>
          </a:xfrm>
          <a:prstGeom prst="ellipse">
            <a:avLst/>
          </a:prstGeom>
          <a:gradFill>
            <a:gsLst>
              <a:gs pos="17000">
                <a:srgbClr val="FEF206"/>
              </a:gs>
              <a:gs pos="67000">
                <a:srgbClr val="AF24DA"/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6200000" scaled="1"/>
          </a:gradFill>
          <a:ln>
            <a:solidFill>
              <a:schemeClr val="tx1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30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5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0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5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30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3500"/>
                            </p:stCondLst>
                            <p:childTnLst>
                              <p:par>
                                <p:cTn id="1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4000"/>
                            </p:stCondLst>
                            <p:childTnLst>
                              <p:par>
                                <p:cTn id="1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4500"/>
                            </p:stCondLst>
                            <p:childTnLst>
                              <p:par>
                                <p:cTn id="1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500"/>
                            </p:stCondLst>
                            <p:childTnLst>
                              <p:par>
                                <p:cTn id="1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6000"/>
                            </p:stCondLst>
                            <p:childTnLst>
                              <p:par>
                                <p:cTn id="1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6500"/>
                            </p:stCondLst>
                            <p:childTnLst>
                              <p:par>
                                <p:cTn id="1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7000"/>
                            </p:stCondLst>
                            <p:childTnLst>
                              <p:par>
                                <p:cTn id="1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7500"/>
                            </p:stCondLst>
                            <p:childTnLst>
                              <p:par>
                                <p:cTn id="17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8000"/>
                            </p:stCondLst>
                            <p:childTnLst>
                              <p:par>
                                <p:cTn id="194" presetID="37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C -0.02414 0.0125 -0.04636 0.02732 -0.07014 0.04074 C -0.08507 0.04977 -0.11233 0.05255 -0.13334 0.05301 C -0.15452 0.05347 -0.17917 0.04676 -0.19723 0.04375 C -0.22431 0.03796 -0.23507 0.0375 -0.25834 0.02431 " pathEditMode="relative" rAng="0" ptsTypes="AAAAA">
                                      <p:cBhvr>
                                        <p:cTn id="195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17" y="2662"/>
                                    </p:animMotion>
                                  </p:childTnLst>
                                </p:cTn>
                              </p:par>
                              <p:par>
                                <p:cTn id="196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0.00023 L -0.06788 0.04005 C -0.08211 0.04907 -0.1059 0.05301 -0.12517 0.05394 C -0.14514 0.05463 -0.17187 0.05347 -0.18628 0.04445 C -0.21111 0.04167 -0.22934 0.03449 -0.25104 0.02107 " pathEditMode="relative" rAng="0" ptsTypes="AAAAA">
                                      <p:cBhvr>
                                        <p:cTn id="197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52" y="2685"/>
                                    </p:animMotion>
                                  </p:childTnLst>
                                </p:cTn>
                              </p:par>
                              <p:par>
                                <p:cTn id="198" presetID="10" presetClass="exit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44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7 1.85185E-6 C -0.02083 -0.01296 -0.0434 -0.01088 -0.06354 -0.02384 C -0.07587 -0.03241 -0.09132 -0.03287 -0.1059 -0.03195 C -0.12049 -0.03079 -0.13854 -0.02616 -0.15104 -0.01759 C -0.17083 -0.00463 -0.23542 0.05416 -0.25399 0.06805 " pathEditMode="relative" rAng="0" ptsTypes="AAAAA">
                                      <p:cBhvr>
                                        <p:cTn id="205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708" y="1782"/>
                                    </p:animMotion>
                                  </p:childTnLst>
                                </p:cTn>
                              </p:par>
                              <p:par>
                                <p:cTn id="206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07" dur="2000" fill="hold"/>
                                        <p:tgtEl>
                                          <p:spTgt spid="3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208" presetID="44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61111E-6 -0.00046 C -0.02239 -0.01366 -0.03854 -0.00278 -0.06718 -0.01435 C -0.08229 -0.00995 -0.09878 -0.01342 -0.11597 -0.01111 C -0.13333 -0.00879 -0.15746 -0.00926 -0.17048 -0.00046 C -0.19253 0.0125 -0.22118 0.0544 -0.24236 0.06852 " pathEditMode="relative" rAng="0" ptsTypes="AAAAA">
                                      <p:cBhvr>
                                        <p:cTn id="209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18" y="2755"/>
                                    </p:animMotion>
                                  </p:childTnLst>
                                </p:cTn>
                              </p:par>
                              <p:par>
                                <p:cTn id="210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11" dur="2000" fill="hold"/>
                                        <p:tgtEl>
                                          <p:spTgt spid="7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212" presetID="10" presetClass="exit" presetSubtype="0" fill="hold" grpId="3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4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33333E-6 -0.00092 C -0.02535 -0.01412 -0.03368 -0.01527 -0.07223 -0.0162 C -0.09011 -0.01898 -0.11459 -0.01666 -0.13559 -0.01319 C -0.15643 -0.00972 -0.18108 -0.00393 -0.19653 0.00487 C -0.22205 0.01806 -0.27361 0.08612 -0.29844 0.09931 " pathEditMode="relative" rAng="0" ptsTypes="AAAAA">
                                      <p:cBhvr>
                                        <p:cTn id="219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31" y="4190"/>
                                    </p:animMotion>
                                  </p:childTnLst>
                                </p:cTn>
                              </p:par>
                              <p:par>
                                <p:cTn id="220" presetID="6" presetClass="emph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21" dur="2000" fill="hold"/>
                                        <p:tgtEl>
                                          <p:spTgt spid="4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222" presetID="4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8.33333E-7 -0.00023 C -0.02569 -0.01343 -0.04236 -0.01505 -0.07413 -0.02199 C -0.08958 -0.03056 -0.11667 -0.01829 -0.13733 -0.01366 C -0.15781 -0.0088 -0.1816 -0.00185 -0.19687 0.00694 C -0.22205 0.02037 -0.26614 0.08241 -0.29028 0.09676 " pathEditMode="relative" rAng="0" ptsTypes="AAAAA">
                                      <p:cBhvr>
                                        <p:cTn id="22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14" y="3611"/>
                                    </p:animMotion>
                                  </p:childTnLst>
                                </p:cTn>
                              </p:par>
                              <p:par>
                                <p:cTn id="224" presetID="6" presetClass="emph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25" dur="2000" fill="hold"/>
                                        <p:tgtEl>
                                          <p:spTgt spid="71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226" presetID="10" presetClass="exit" presetSubtype="0" fill="hold" grpId="3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44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77778E-7 0.00394 C -0.02135 -0.00926 -0.04028 -0.00417 -0.06076 -0.01713 C -0.07396 -0.02592 -0.09288 -0.02083 -0.10955 -0.01852 C -0.12604 -0.01597 -0.14722 -0.01088 -0.16024 -0.00208 C -0.18073 0.01088 -0.26285 0.10324 -0.28333 0.1169 " pathEditMode="relative" rAng="0" ptsTypes="AAAAA">
                                      <p:cBhvr>
                                        <p:cTn id="233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67" y="4329"/>
                                    </p:animMotion>
                                  </p:childTnLst>
                                </p:cTn>
                              </p:par>
                              <p:par>
                                <p:cTn id="234" presetID="6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235" dur="2000" fill="hold"/>
                                        <p:tgtEl>
                                          <p:spTgt spid="36"/>
                                        </p:tgtEl>
                                      </p:cBhvr>
                                      <p:by x="170000" y="170000"/>
                                    </p:animScale>
                                  </p:childTnLst>
                                </p:cTn>
                              </p:par>
                              <p:par>
                                <p:cTn id="236" presetID="44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94444E-6 -0.00069 C -0.02448 -0.01435 -0.03993 -0.01597 -0.07118 -0.0206 C -0.09393 -0.02384 -0.10868 -0.01898 -0.12691 -0.01481 C -0.14549 -0.01088 -0.16615 -0.00532 -0.1816 0.00371 C -0.20573 0.01736 -0.24948 0.10996 -0.27379 0.12431 " pathEditMode="relative" rAng="0" ptsTypes="AAAAA">
                                      <p:cBhvr>
                                        <p:cTn id="237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98" y="5208"/>
                                    </p:animMotion>
                                  </p:childTnLst>
                                </p:cTn>
                              </p:par>
                              <p:par>
                                <p:cTn id="238" presetID="6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239" dur="2000" fill="hold"/>
                                        <p:tgtEl>
                                          <p:spTgt spid="72"/>
                                        </p:tgtEl>
                                      </p:cBhvr>
                                      <p:by x="170000" y="170000"/>
                                    </p:animScale>
                                  </p:childTnLst>
                                </p:cTn>
                              </p:par>
                              <p:par>
                                <p:cTn id="240" presetID="1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44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5E-6 -0.00069 C -0.02622 -0.01435 -0.03645 -0.01412 -0.06892 -0.01227 C -0.08732 -0.01042 -0.09999 -0.01134 -0.11771 -0.00486 C -0.1356 0.00162 -0.16025 0.01782 -0.17622 0.02685 C -0.20191 0.04074 -0.275 0.14398 -0.30018 0.15949 " pathEditMode="relative" rAng="0" ptsTypes="AAAAA">
                                      <p:cBhvr>
                                        <p:cTn id="247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17" y="7384"/>
                                    </p:animMotion>
                                  </p:childTnLst>
                                </p:cTn>
                              </p:par>
                              <p:par>
                                <p:cTn id="248" presetID="6" presetClass="emph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249" dur="2000" fill="hold"/>
                                        <p:tgtEl>
                                          <p:spTgt spid="3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50" presetID="44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22222E-6 -0.00069 C -0.02691 -0.01435 -0.02205 -0.00879 -0.06233 -0.01134 C -0.08125 -0.01157 -0.11215 -0.00741 -0.13316 -0.00139 C -0.154 0.00463 -0.1691 0.01574 -0.18681 0.025 C -0.21302 0.03843 -0.2757 0.12546 -0.29288 0.15625 " pathEditMode="relative" rAng="0" ptsTypes="AAAAA">
                                      <p:cBhvr>
                                        <p:cTn id="251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53" y="7315"/>
                                    </p:animMotion>
                                  </p:childTnLst>
                                </p:cTn>
                              </p:par>
                              <p:par>
                                <p:cTn id="252" presetID="6" presetClass="emph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253" dur="2000" fill="hold"/>
                                        <p:tgtEl>
                                          <p:spTgt spid="73"/>
                                        </p:tgtEl>
                                      </p:cBhvr>
                                      <p:by x="170000" y="170000"/>
                                    </p:animScale>
                                  </p:childTnLst>
                                </p:cTn>
                              </p:par>
                              <p:par>
                                <p:cTn id="254" presetID="10" presetClass="exit" presetSubtype="0" fill="hold" grpId="3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44" presetClass="path" presetSubtype="0" accel="50000" decel="5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2.77778E-7 -0.00092 C -0.01858 -0.01412 -0.02604 -0.0169 -0.04965 -0.01967 C -0.06128 -0.02893 -0.07465 -0.02384 -0.08837 -0.02014 C -0.10208 -0.0162 -0.12153 -0.00625 -0.13299 0.00301 C -0.15174 0.01598 -0.19965 0.12361 -0.21736 0.13797 " pathEditMode="relative" rAng="0" ptsTypes="AAAAA">
                                      <p:cBhvr>
                                        <p:cTn id="261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68" y="5741"/>
                                    </p:animMotion>
                                  </p:childTnLst>
                                </p:cTn>
                              </p:par>
                              <p:par>
                                <p:cTn id="262" presetID="6" presetClass="emph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Scale>
                                      <p:cBhvr>
                                        <p:cTn id="263" dur="2000" fill="hold"/>
                                        <p:tgtEl>
                                          <p:spTgt spid="37"/>
                                        </p:tgtEl>
                                      </p:cBhvr>
                                      <p:by x="170000" y="170000"/>
                                    </p:animScale>
                                  </p:childTnLst>
                                </p:cTn>
                              </p:par>
                              <p:par>
                                <p:cTn id="264" presetID="44" presetClass="path" presetSubtype="0" accel="50000" decel="5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1.94444E-6 -0.00024 C -0.0184 -0.0132 -0.0158 -0.00209 -0.03628 -0.0088 C -0.04896 -0.00996 -0.07656 -0.00186 -0.09201 0.00463 C -0.10764 0.01111 -0.11632 0.02731 -0.12899 0.03009 C -0.14705 0.04305 -0.1842 0.12777 -0.20243 0.14213 " pathEditMode="relative" rAng="0" ptsTypes="AAAAA">
                                      <p:cBhvr>
                                        <p:cTn id="265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122" y="6690"/>
                                    </p:animMotion>
                                  </p:childTnLst>
                                </p:cTn>
                              </p:par>
                              <p:par>
                                <p:cTn id="266" presetID="6" presetClass="emph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Scale>
                                      <p:cBhvr>
                                        <p:cTn id="267" dur="2000" fill="hold"/>
                                        <p:tgtEl>
                                          <p:spTgt spid="74"/>
                                        </p:tgtEl>
                                      </p:cBhvr>
                                      <p:by x="160000" y="160000"/>
                                    </p:animScale>
                                  </p:childTnLst>
                                </p:cTn>
                              </p:par>
                              <p:par>
                                <p:cTn id="268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10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0" grpId="0" animBg="1"/>
      <p:bldP spid="23" grpId="0" animBg="1"/>
      <p:bldP spid="24" grpId="0" animBg="1"/>
      <p:bldP spid="25" grpId="0" animBg="1"/>
      <p:bldP spid="26" grpId="0" animBg="1"/>
      <p:bldP spid="28" grpId="0" animBg="1"/>
      <p:bldP spid="35" grpId="0" animBg="1"/>
      <p:bldP spid="35" grpId="1" animBg="1"/>
      <p:bldP spid="35" grpId="2" animBg="1"/>
      <p:bldP spid="35" grpId="3" animBg="1"/>
      <p:bldP spid="36" grpId="0" animBg="1"/>
      <p:bldP spid="36" grpId="1" animBg="1"/>
      <p:bldP spid="36" grpId="2" animBg="1"/>
      <p:bldP spid="36" grpId="3" animBg="1"/>
      <p:bldP spid="37" grpId="0" animBg="1"/>
      <p:bldP spid="37" grpId="1" animBg="1"/>
      <p:bldP spid="37" grpId="2" animBg="1"/>
      <p:bldP spid="37" grpId="3" animBg="1"/>
      <p:bldP spid="40" grpId="0" animBg="1"/>
      <p:bldP spid="40" grpId="1" animBg="1"/>
      <p:bldP spid="40" grpId="2" animBg="1"/>
      <p:bldP spid="40" grpId="3" animBg="1"/>
      <p:bldP spid="39" grpId="0" animBg="1"/>
      <p:bldP spid="39" grpId="1" animBg="1"/>
      <p:bldP spid="39" grpId="2" animBg="1"/>
      <p:bldP spid="39" grpId="3" animBg="1"/>
      <p:bldP spid="38" grpId="0" animBg="1"/>
      <p:bldP spid="38" grpId="1" animBg="1"/>
      <p:bldP spid="38" grpId="2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74" grpId="0" animBg="1"/>
      <p:bldP spid="74" grpId="1" animBg="1"/>
      <p:bldP spid="74" grpId="2" animBg="1"/>
      <p:bldP spid="73" grpId="0" animBg="1"/>
      <p:bldP spid="73" grpId="1" animBg="1"/>
      <p:bldP spid="73" grpId="2" animBg="1"/>
      <p:bldP spid="72" grpId="0" animBg="1"/>
      <p:bldP spid="72" grpId="1" animBg="1"/>
      <p:bldP spid="72" grpId="2" animBg="1"/>
      <p:bldP spid="71" grpId="0" animBg="1"/>
      <p:bldP spid="71" grpId="1" animBg="1"/>
      <p:bldP spid="71" grpId="2" animBg="1"/>
      <p:bldP spid="70" grpId="0" animBg="1"/>
      <p:bldP spid="70" grpId="1" animBg="1"/>
      <p:bldP spid="70" grpId="2" animBg="1"/>
      <p:bldP spid="69" grpId="0" animBg="1"/>
      <p:bldP spid="69" grpId="1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615</Words>
  <Application>Microsoft Office PowerPoint</Application>
  <PresentationFormat>On-screen Show (4:3)</PresentationFormat>
  <Paragraphs>133</Paragraphs>
  <Slides>17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Scoliosis visualization using ultrasound accessible landmarks</vt:lpstr>
      <vt:lpstr>Background - Scoliosis</vt:lpstr>
      <vt:lpstr>Background – Tracked Ultrasound</vt:lpstr>
      <vt:lpstr>Background - Visualization</vt:lpstr>
      <vt:lpstr>Background - Registration</vt:lpstr>
      <vt:lpstr>Purpose</vt:lpstr>
      <vt:lpstr>Data</vt:lpstr>
      <vt:lpstr>Methods – Landmarks Only</vt:lpstr>
      <vt:lpstr>Methods – Constant Anterior Offset</vt:lpstr>
      <vt:lpstr>Methods – Normal Vector Offset</vt:lpstr>
      <vt:lpstr>Registration Evaluation Metric</vt:lpstr>
      <vt:lpstr>Results – Landmarks Only</vt:lpstr>
      <vt:lpstr>Results – Constant Anterior Offset</vt:lpstr>
      <vt:lpstr>Results – Normal Vector Offset</vt:lpstr>
      <vt:lpstr>Discussion</vt:lpstr>
      <vt:lpstr>Next Steps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Paweena U-Thainual</dc:creator>
  <cp:lastModifiedBy>Ben Church</cp:lastModifiedBy>
  <cp:revision>254</cp:revision>
  <dcterms:created xsi:type="dcterms:W3CDTF">2013-01-28T22:14:32Z</dcterms:created>
  <dcterms:modified xsi:type="dcterms:W3CDTF">2016-11-16T05:21:34Z</dcterms:modified>
</cp:coreProperties>
</file>

<file path=docProps/thumbnail.jpeg>
</file>